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31.jpg" ContentType="image/jpg"/>
  <Override PartName="/ppt/media/image83.jpg" ContentType="image/jpg"/>
  <Override PartName="/ppt/media/image84.jpg" ContentType="image/jp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40"/>
  </p:notesMasterIdLst>
  <p:handoutMasterIdLst>
    <p:handoutMasterId r:id="rId41"/>
  </p:handoutMasterIdLst>
  <p:sldIdLst>
    <p:sldId id="344" r:id="rId5"/>
    <p:sldId id="345" r:id="rId6"/>
    <p:sldId id="346" r:id="rId7"/>
    <p:sldId id="348" r:id="rId8"/>
    <p:sldId id="349" r:id="rId9"/>
    <p:sldId id="352" r:id="rId10"/>
    <p:sldId id="353" r:id="rId11"/>
    <p:sldId id="354" r:id="rId12"/>
    <p:sldId id="357" r:id="rId13"/>
    <p:sldId id="359" r:id="rId14"/>
    <p:sldId id="360" r:id="rId15"/>
    <p:sldId id="362" r:id="rId16"/>
    <p:sldId id="398" r:id="rId17"/>
    <p:sldId id="399" r:id="rId18"/>
    <p:sldId id="400" r:id="rId19"/>
    <p:sldId id="401" r:id="rId20"/>
    <p:sldId id="366" r:id="rId21"/>
    <p:sldId id="367" r:id="rId22"/>
    <p:sldId id="379" r:id="rId23"/>
    <p:sldId id="369" r:id="rId24"/>
    <p:sldId id="371" r:id="rId25"/>
    <p:sldId id="373" r:id="rId26"/>
    <p:sldId id="374" r:id="rId27"/>
    <p:sldId id="375" r:id="rId28"/>
    <p:sldId id="377" r:id="rId29"/>
    <p:sldId id="378" r:id="rId30"/>
    <p:sldId id="385" r:id="rId31"/>
    <p:sldId id="386" r:id="rId32"/>
    <p:sldId id="387" r:id="rId33"/>
    <p:sldId id="389" r:id="rId34"/>
    <p:sldId id="396" r:id="rId35"/>
    <p:sldId id="397" r:id="rId36"/>
    <p:sldId id="332" r:id="rId37"/>
    <p:sldId id="342" r:id="rId38"/>
    <p:sldId id="325" r:id="rId39"/>
  </p:sldIdLst>
  <p:sldSz cx="7315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25A"/>
    <a:srgbClr val="4E575A"/>
    <a:srgbClr val="404040"/>
    <a:srgbClr val="FC9915"/>
    <a:srgbClr val="C13F8C"/>
    <a:srgbClr val="99AB55"/>
    <a:srgbClr val="BDB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471" autoAdjust="0"/>
    <p:restoredTop sz="95056" autoAdjust="0"/>
  </p:normalViewPr>
  <p:slideViewPr>
    <p:cSldViewPr snapToGrid="0">
      <p:cViewPr varScale="1">
        <p:scale>
          <a:sx n="58" d="100"/>
          <a:sy n="58" d="100"/>
        </p:scale>
        <p:origin x="2592" y="78"/>
      </p:cViewPr>
      <p:guideLst>
        <p:guide orient="horz" pos="2304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98" y="8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30A0B6-A05A-4E98-B929-710ABF7736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3F773-C673-4A7C-922E-5247CD19CE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BE1DC-5078-43DB-A715-8580D94FDCC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0D2E9-9F3F-4168-98EA-B94F49F0B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60882-4E2D-4B7B-8B5A-28877CB31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B3461-D60F-4198-9A64-C986E966F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9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7A-866B-48A8-BB12-677599F3482C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B3B98-F0AB-440C-A846-B2D2AD3B88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0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B3B98-F0AB-440C-A846-B2D2AD3B88D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499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4500" y="685800"/>
            <a:ext cx="3429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52490-197C-4858-8BE9-70B18172C8D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28739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573617" y="564198"/>
            <a:ext cx="3861827" cy="553998"/>
          </a:xfrm>
          <a:prstGeom prst="rect">
            <a:avLst/>
          </a:prstGeom>
          <a:noFill/>
        </p:spPr>
        <p:txBody>
          <a:bodyPr wrap="none" lIns="54864" tIns="27432" rIns="54864" bIns="27432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4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348716" y="2090063"/>
            <a:ext cx="4763216" cy="3049930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120640" y="2089816"/>
            <a:ext cx="1872615" cy="306565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1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8716" y="1238553"/>
            <a:ext cx="3116860" cy="50132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9624" y="1238553"/>
            <a:ext cx="3116861" cy="50132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FE7866-B571-561E-B623-972BB680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15" y="304815"/>
            <a:ext cx="6617770" cy="686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715" y="1363683"/>
            <a:ext cx="3116861" cy="594970"/>
          </a:xfrm>
        </p:spPr>
        <p:txBody>
          <a:bodyPr anchor="ctr">
            <a:noAutofit/>
          </a:bodyPr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716" y="2167467"/>
            <a:ext cx="3116860" cy="408432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49623" y="1363685"/>
            <a:ext cx="3116862" cy="590265"/>
          </a:xfrm>
        </p:spPr>
        <p:txBody>
          <a:bodyPr anchor="ctr">
            <a:noAutofit/>
          </a:bodyPr>
          <a:lstStyle>
            <a:lvl1pPr marL="0" marR="0" indent="0" algn="l" defTabSz="2743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6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marL="0" marR="0" lvl="0" indent="0" algn="l" defTabSz="2743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6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49622" y="2167467"/>
            <a:ext cx="3116863" cy="408432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5138E-0B95-50C7-420D-C78FC0259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15" y="289332"/>
            <a:ext cx="6617770" cy="701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268690" y="641281"/>
            <a:ext cx="2209634" cy="620317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714" y="995681"/>
            <a:ext cx="1819111" cy="1837247"/>
          </a:xfrm>
        </p:spPr>
        <p:txBody>
          <a:bodyPr anchor="b">
            <a:normAutofit/>
          </a:bodyPr>
          <a:lstStyle>
            <a:lvl1pPr algn="l">
              <a:defRPr sz="144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0557" y="1258484"/>
            <a:ext cx="3990595" cy="4968764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080">
                <a:solidFill>
                  <a:schemeClr val="tx2"/>
                </a:solidFill>
              </a:defRPr>
            </a:lvl2pPr>
            <a:lvl3pPr>
              <a:defRPr sz="960">
                <a:solidFill>
                  <a:schemeClr val="tx2"/>
                </a:solidFill>
              </a:defRPr>
            </a:lvl3pPr>
            <a:lvl4pPr>
              <a:defRPr sz="840">
                <a:solidFill>
                  <a:schemeClr val="tx2"/>
                </a:solidFill>
              </a:defRPr>
            </a:lvl4pPr>
            <a:lvl5pPr>
              <a:defRPr sz="840">
                <a:solidFill>
                  <a:schemeClr val="tx2"/>
                </a:solidFill>
              </a:defRPr>
            </a:lvl5pPr>
            <a:lvl6pPr>
              <a:defRPr sz="840">
                <a:solidFill>
                  <a:schemeClr val="tx2"/>
                </a:solidFill>
              </a:defRPr>
            </a:lvl6pPr>
            <a:lvl7pPr>
              <a:defRPr sz="840">
                <a:solidFill>
                  <a:schemeClr val="tx2"/>
                </a:solidFill>
              </a:defRPr>
            </a:lvl7pPr>
            <a:lvl8pPr>
              <a:defRPr sz="840">
                <a:solidFill>
                  <a:schemeClr val="tx2"/>
                </a:solidFill>
              </a:defRPr>
            </a:lvl8pPr>
            <a:lvl9pPr>
              <a:defRPr sz="84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714" y="3025764"/>
            <a:ext cx="1819111" cy="3201485"/>
          </a:xfrm>
        </p:spPr>
        <p:txBody>
          <a:bodyPr anchor="t">
            <a:normAutofit/>
          </a:bodyPr>
          <a:lstStyle>
            <a:lvl1pPr marL="0" indent="0" algn="l">
              <a:buNone/>
              <a:defRPr sz="960">
                <a:solidFill>
                  <a:srgbClr val="FFFFFF"/>
                </a:solidFill>
              </a:defRPr>
            </a:lvl1pPr>
            <a:lvl2pPr marL="274320" indent="0">
              <a:buNone/>
              <a:defRPr sz="66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16" y="4830354"/>
            <a:ext cx="6617770" cy="780448"/>
          </a:xfrm>
        </p:spPr>
        <p:txBody>
          <a:bodyPr anchor="b">
            <a:normAutofit/>
          </a:bodyPr>
          <a:lstStyle>
            <a:lvl1pPr algn="l">
              <a:defRPr sz="144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8691" y="1045029"/>
            <a:ext cx="6774515" cy="3533744"/>
          </a:xfrm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8716" y="5610802"/>
            <a:ext cx="6617770" cy="882308"/>
          </a:xfrm>
        </p:spPr>
        <p:txBody>
          <a:bodyPr anchor="t">
            <a:normAutofit/>
          </a:bodyPr>
          <a:lstStyle>
            <a:lvl1pPr marL="0" indent="0">
              <a:buNone/>
              <a:defRPr sz="96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3495005" y="3019267"/>
            <a:ext cx="3947886" cy="2987416"/>
          </a:xfr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2CF3F-D5E7-3D84-FC12-9AC15432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15" y="752132"/>
            <a:ext cx="6617770" cy="12688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Vertical Text Placeholder 2"/>
          <p:cNvSpPr>
            <a:spLocks noGrp="1"/>
          </p:cNvSpPr>
          <p:nvPr>
            <p:ph type="body" orient="vert" idx="13"/>
          </p:nvPr>
        </p:nvSpPr>
        <p:spPr>
          <a:xfrm rot="16200000">
            <a:off x="-114625" y="3027011"/>
            <a:ext cx="3947886" cy="2987416"/>
          </a:xfr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F42115-6D4D-544F-235B-FF3ED7899695}"/>
              </a:ext>
            </a:extLst>
          </p:cNvPr>
          <p:cNvSpPr>
            <a:spLocks noChangeAspect="1"/>
          </p:cNvSpPr>
          <p:nvPr userDrawn="1"/>
        </p:nvSpPr>
        <p:spPr>
          <a:xfrm>
            <a:off x="268690" y="641281"/>
            <a:ext cx="2209634" cy="620317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5E7036-4E0C-08F1-966B-707B8B51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14" y="995681"/>
            <a:ext cx="1819111" cy="1837247"/>
          </a:xfrm>
        </p:spPr>
        <p:txBody>
          <a:bodyPr anchor="b">
            <a:normAutofit/>
          </a:bodyPr>
          <a:lstStyle>
            <a:lvl1pPr algn="l">
              <a:defRPr sz="144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745EEBE-609B-6A3D-8B7B-5035E1479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714" y="3025764"/>
            <a:ext cx="1819111" cy="3201485"/>
          </a:xfrm>
        </p:spPr>
        <p:txBody>
          <a:bodyPr anchor="t">
            <a:normAutofit/>
          </a:bodyPr>
          <a:lstStyle>
            <a:lvl1pPr marL="0" indent="0" algn="l">
              <a:buNone/>
              <a:defRPr sz="960">
                <a:solidFill>
                  <a:srgbClr val="FFFFFF"/>
                </a:solidFill>
              </a:defRPr>
            </a:lvl1pPr>
            <a:lvl2pPr marL="274320" indent="0">
              <a:buNone/>
              <a:defRPr sz="66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52317" y="1269276"/>
            <a:ext cx="4214540" cy="4923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580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811386" y="2862597"/>
            <a:ext cx="3535682" cy="1902059"/>
          </a:xfrm>
          <a:prstGeom prst="rect">
            <a:avLst/>
          </a:prstGeom>
          <a:noFill/>
        </p:spPr>
        <p:txBody>
          <a:bodyPr wrap="square" lIns="54864" tIns="27432" rIns="54864" bIns="27432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r"/>
            <a:r>
              <a:rPr lang="en-US" sz="4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You.</a:t>
            </a:r>
          </a:p>
          <a:p>
            <a:pPr algn="r"/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Jai Hind !</a:t>
            </a:r>
            <a:endParaRPr lang="en-US" sz="396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030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style with smart art</a:t>
            </a:r>
            <a:endParaRPr lang="en-IN" dirty="0"/>
          </a:p>
        </p:txBody>
      </p:sp>
      <p:sp>
        <p:nvSpPr>
          <p:cNvPr id="7" name="SmartArt Placeholder 6"/>
          <p:cNvSpPr>
            <a:spLocks noGrp="1"/>
          </p:cNvSpPr>
          <p:nvPr>
            <p:ph type="dgm" sz="quarter" idx="13"/>
          </p:nvPr>
        </p:nvSpPr>
        <p:spPr>
          <a:xfrm>
            <a:off x="470535" y="1764454"/>
            <a:ext cx="6400800" cy="4475481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71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CC537-D079-5A49-B03D-9D5AEAEC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15" y="267854"/>
            <a:ext cx="6617770" cy="7384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775200" y="1501019"/>
            <a:ext cx="5634037" cy="4382105"/>
          </a:xfrm>
        </p:spPr>
        <p:txBody>
          <a:bodyPr/>
          <a:lstStyle/>
          <a:p>
            <a:r>
              <a:rPr lang="en-US"/>
              <a:t>Click icon to add media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961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p 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lipArt Placeholder 6"/>
          <p:cNvSpPr>
            <a:spLocks noGrp="1"/>
          </p:cNvSpPr>
          <p:nvPr>
            <p:ph type="clipArt" sz="quarter" idx="13"/>
          </p:nvPr>
        </p:nvSpPr>
        <p:spPr>
          <a:xfrm>
            <a:off x="383046" y="2167467"/>
            <a:ext cx="1977390" cy="2971801"/>
          </a:xfrm>
        </p:spPr>
        <p:txBody>
          <a:bodyPr/>
          <a:lstStyle/>
          <a:p>
            <a:r>
              <a:rPr lang="en-US"/>
              <a:t>Click icon to add clip art</a:t>
            </a:r>
            <a:endParaRPr lang="en-IN"/>
          </a:p>
        </p:txBody>
      </p:sp>
      <p:sp>
        <p:nvSpPr>
          <p:cNvPr id="8" name="ClipArt Placeholder 6"/>
          <p:cNvSpPr>
            <a:spLocks noGrp="1"/>
          </p:cNvSpPr>
          <p:nvPr>
            <p:ph type="clipArt" sz="quarter" idx="14"/>
          </p:nvPr>
        </p:nvSpPr>
        <p:spPr>
          <a:xfrm>
            <a:off x="5124859" y="2206172"/>
            <a:ext cx="1977390" cy="2971801"/>
          </a:xfrm>
        </p:spPr>
        <p:txBody>
          <a:bodyPr/>
          <a:lstStyle/>
          <a:p>
            <a:r>
              <a:rPr lang="en-US"/>
              <a:t>Click icon to add clip art</a:t>
            </a:r>
            <a:endParaRPr lang="en-IN"/>
          </a:p>
        </p:txBody>
      </p:sp>
      <p:sp>
        <p:nvSpPr>
          <p:cNvPr id="9" name="ClipArt Placeholder 6"/>
          <p:cNvSpPr>
            <a:spLocks noGrp="1"/>
          </p:cNvSpPr>
          <p:nvPr>
            <p:ph type="clipArt" sz="quarter" idx="15"/>
          </p:nvPr>
        </p:nvSpPr>
        <p:spPr>
          <a:xfrm>
            <a:off x="2734361" y="2198431"/>
            <a:ext cx="1977390" cy="2971801"/>
          </a:xfrm>
        </p:spPr>
        <p:txBody>
          <a:bodyPr/>
          <a:lstStyle/>
          <a:p>
            <a:r>
              <a:rPr lang="en-US"/>
              <a:t>Click icon to add clip art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77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8715" y="298899"/>
            <a:ext cx="6596129" cy="691959"/>
          </a:xfrm>
          <a:effectLst/>
        </p:spPr>
        <p:txBody>
          <a:bodyPr anchor="b">
            <a:normAutofit/>
          </a:bodyPr>
          <a:lstStyle>
            <a:lvl1pPr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716" y="2166397"/>
            <a:ext cx="6596128" cy="629676"/>
          </a:xfrm>
        </p:spPr>
        <p:txBody>
          <a:bodyPr anchor="t">
            <a:normAutofit/>
          </a:bodyPr>
          <a:lstStyle>
            <a:lvl1pPr marL="0" indent="0" algn="l">
              <a:buNone/>
              <a:defRPr sz="960" cap="all">
                <a:solidFill>
                  <a:schemeClr val="accent1"/>
                </a:solidFill>
              </a:defRPr>
            </a:lvl1pPr>
            <a:lvl2pPr marL="27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716" y="1315962"/>
            <a:ext cx="6617769" cy="50577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A3A371C-ED58-4E01-83E1-F79C55DC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15" y="340624"/>
            <a:ext cx="4637623" cy="6121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16" y="1366970"/>
            <a:ext cx="6617769" cy="1528147"/>
          </a:xfrm>
        </p:spPr>
        <p:txBody>
          <a:bodyPr anchor="b">
            <a:normAutofit/>
          </a:bodyPr>
          <a:lstStyle>
            <a:lvl1pPr algn="l">
              <a:defRPr sz="216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716" y="3193152"/>
            <a:ext cx="6617769" cy="640593"/>
          </a:xfrm>
        </p:spPr>
        <p:txBody>
          <a:bodyPr anchor="t">
            <a:normAutofit/>
          </a:bodyPr>
          <a:lstStyle>
            <a:lvl1pPr marL="0" indent="0" algn="l">
              <a:buNone/>
              <a:defRPr sz="1080" cap="all">
                <a:solidFill>
                  <a:schemeClr val="accent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2299" y="340624"/>
            <a:ext cx="4675415" cy="612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715" y="1145661"/>
            <a:ext cx="6617770" cy="53109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DD4D7-186A-4373-879D-E39E2730F146}"/>
              </a:ext>
            </a:extLst>
          </p:cNvPr>
          <p:cNvCxnSpPr>
            <a:cxnSpLocks/>
          </p:cNvCxnSpPr>
          <p:nvPr userDrawn="1"/>
        </p:nvCxnSpPr>
        <p:spPr>
          <a:xfrm>
            <a:off x="622299" y="1085002"/>
            <a:ext cx="6359526" cy="0"/>
          </a:xfrm>
          <a:prstGeom prst="line">
            <a:avLst/>
          </a:prstGeom>
          <a:ln w="28575">
            <a:solidFill>
              <a:srgbClr val="43525A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084CBEA-573B-4F62-BBB1-F58FB690B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t="49135"/>
          <a:stretch/>
        </p:blipFill>
        <p:spPr>
          <a:xfrm>
            <a:off x="0" y="7072313"/>
            <a:ext cx="7315200" cy="2428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9B5DB4-9A33-497B-BB3C-4882C0D5DEF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607201" y="546627"/>
            <a:ext cx="1361923" cy="393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E21801-4C33-4650-A0E6-6215A8A64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82402" t="3" r="8693" b="59343"/>
          <a:stretch/>
        </p:blipFill>
        <p:spPr>
          <a:xfrm>
            <a:off x="5467476" y="6837693"/>
            <a:ext cx="651459" cy="194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F3B662-BFF9-4709-9883-B13E315C41BF}"/>
              </a:ext>
            </a:extLst>
          </p:cNvPr>
          <p:cNvSpPr txBox="1"/>
          <p:nvPr userDrawn="1"/>
        </p:nvSpPr>
        <p:spPr>
          <a:xfrm>
            <a:off x="5341318" y="6918104"/>
            <a:ext cx="1646285" cy="11541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/>
          <a:p>
            <a:pPr algn="l"/>
            <a:r>
              <a:rPr lang="en-US" sz="750" i="1" cap="none" dirty="0">
                <a:solidFill>
                  <a:srgbClr val="43525A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                              Group Company</a:t>
            </a:r>
          </a:p>
        </p:txBody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2" r:id="rId2"/>
    <p:sldLayoutId id="2147483766" r:id="rId3"/>
    <p:sldLayoutId id="2147483760" r:id="rId4"/>
    <p:sldLayoutId id="2147483767" r:id="rId5"/>
    <p:sldLayoutId id="2147483768" r:id="rId6"/>
    <p:sldLayoutId id="2147483756" r:id="rId7"/>
    <p:sldLayoutId id="2147483757" r:id="rId8"/>
    <p:sldLayoutId id="2147483758" r:id="rId9"/>
    <p:sldLayoutId id="2147483759" r:id="rId10"/>
    <p:sldLayoutId id="2147483711" r:id="rId11"/>
    <p:sldLayoutId id="2147483706" r:id="rId12"/>
    <p:sldLayoutId id="2147483709" r:id="rId13"/>
    <p:sldLayoutId id="2147483707" r:id="rId14"/>
    <p:sldLayoutId id="2147483763" r:id="rId15"/>
    <p:sldLayoutId id="2147483765" r:id="rId16"/>
  </p:sldLayoutIdLst>
  <p:hf hdr="0" dt="0"/>
  <p:txStyles>
    <p:titleStyle>
      <a:lvl1pPr algn="l" defTabSz="274320" rtl="0" eaLnBrk="1" latinLnBrk="0" hangingPunct="1">
        <a:lnSpc>
          <a:spcPct val="100000"/>
        </a:lnSpc>
        <a:spcBef>
          <a:spcPct val="0"/>
        </a:spcBef>
        <a:buNone/>
        <a:defRPr sz="1680" b="1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83600" indent="-183600" algn="l" defTabSz="274320" rtl="0" eaLnBrk="1" latinLnBrk="0" hangingPunct="1">
        <a:lnSpc>
          <a:spcPct val="110000"/>
        </a:lnSpc>
        <a:spcBef>
          <a:spcPct val="20000"/>
        </a:spcBef>
        <a:spcAft>
          <a:spcPts val="36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02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78000" indent="-183600" algn="l" defTabSz="274320" rtl="0" eaLnBrk="1" latinLnBrk="0" hangingPunct="1">
        <a:spcBef>
          <a:spcPct val="20000"/>
        </a:spcBef>
        <a:spcAft>
          <a:spcPts val="36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8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0000" indent="-162000" algn="l" defTabSz="274320" rtl="0" eaLnBrk="1" latinLnBrk="0" hangingPunct="1">
        <a:spcBef>
          <a:spcPct val="20000"/>
        </a:spcBef>
        <a:spcAft>
          <a:spcPts val="36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7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5200" indent="-140400" algn="l" defTabSz="274320" rtl="0" eaLnBrk="1" latinLnBrk="0" hangingPunct="1">
        <a:spcBef>
          <a:spcPct val="20000"/>
        </a:spcBef>
        <a:spcAft>
          <a:spcPts val="36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6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61200" indent="-140400" algn="l" defTabSz="274320" rtl="0" eaLnBrk="1" latinLnBrk="0" hangingPunct="1">
        <a:spcBef>
          <a:spcPct val="20000"/>
        </a:spcBef>
        <a:spcAft>
          <a:spcPts val="36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6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4000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720" kern="1200">
          <a:solidFill>
            <a:schemeClr val="tx2"/>
          </a:solidFill>
          <a:latin typeface="+mn-lt"/>
          <a:ea typeface="+mn-ea"/>
          <a:cs typeface="+mn-cs"/>
        </a:defRPr>
      </a:lvl6pPr>
      <a:lvl7pPr marL="132000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720" kern="1200">
          <a:solidFill>
            <a:schemeClr val="tx2"/>
          </a:solidFill>
          <a:latin typeface="+mn-lt"/>
          <a:ea typeface="+mn-ea"/>
          <a:cs typeface="+mn-cs"/>
        </a:defRPr>
      </a:lvl7pPr>
      <a:lvl8pPr marL="150000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720" kern="1200">
          <a:solidFill>
            <a:schemeClr val="tx2"/>
          </a:solidFill>
          <a:latin typeface="+mn-lt"/>
          <a:ea typeface="+mn-ea"/>
          <a:cs typeface="+mn-cs"/>
        </a:defRPr>
      </a:lvl8pPr>
      <a:lvl9pPr marL="168000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72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openxmlformats.org/officeDocument/2006/relationships/image" Target="../media/image39.jpeg"/><Relationship Id="rId4" Type="http://schemas.openxmlformats.org/officeDocument/2006/relationships/image" Target="../media/image4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39.jpeg"/><Relationship Id="rId9" Type="http://schemas.openxmlformats.org/officeDocument/2006/relationships/image" Target="../media/image47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jpeg"/><Relationship Id="rId3" Type="http://schemas.openxmlformats.org/officeDocument/2006/relationships/image" Target="../media/image5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Relationship Id="rId3" Type="http://schemas.openxmlformats.org/officeDocument/2006/relationships/image" Target="../media/image5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jpeg"/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5" Type="http://schemas.openxmlformats.org/officeDocument/2006/relationships/image" Target="../media/image58.jpeg"/><Relationship Id="rId6" Type="http://schemas.openxmlformats.org/officeDocument/2006/relationships/image" Target="../media/image59.jpe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5" Type="http://schemas.openxmlformats.org/officeDocument/2006/relationships/image" Target="../media/image6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3" Type="http://schemas.openxmlformats.org/officeDocument/2006/relationships/image" Target="../media/image66.png"/><Relationship Id="rId4" Type="http://schemas.microsoft.com/office/2007/relationships/hdphoto" Target="../media/hdphoto1.wdp"/><Relationship Id="rId5" Type="http://schemas.openxmlformats.org/officeDocument/2006/relationships/image" Target="../media/image67.jpeg"/><Relationship Id="rId6" Type="http://schemas.openxmlformats.org/officeDocument/2006/relationships/image" Target="../media/image68.png"/><Relationship Id="rId7" Type="http://schemas.openxmlformats.org/officeDocument/2006/relationships/image" Target="../media/image69.jpeg"/><Relationship Id="rId8" Type="http://schemas.openxmlformats.org/officeDocument/2006/relationships/image" Target="../media/image7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jpeg"/><Relationship Id="rId3" Type="http://schemas.openxmlformats.org/officeDocument/2006/relationships/image" Target="../media/image7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jpe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9.png"/><Relationship Id="rId3" Type="http://schemas.microsoft.com/office/2007/relationships/hdphoto" Target="../media/hdphoto2.wdp"/><Relationship Id="rId4" Type="http://schemas.openxmlformats.org/officeDocument/2006/relationships/image" Target="../media/image80.png"/><Relationship Id="rId5" Type="http://schemas.microsoft.com/office/2007/relationships/hdphoto" Target="../media/hdphoto3.wdp"/><Relationship Id="rId6" Type="http://schemas.openxmlformats.org/officeDocument/2006/relationships/image" Target="../media/image81.png"/><Relationship Id="rId7" Type="http://schemas.microsoft.com/office/2007/relationships/hdphoto" Target="../media/hdphoto4.wdp"/><Relationship Id="rId8" Type="http://schemas.openxmlformats.org/officeDocument/2006/relationships/image" Target="../media/image82.png"/><Relationship Id="rId9" Type="http://schemas.microsoft.com/office/2007/relationships/hdphoto" Target="../media/hdphoto5.wdp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Relationship Id="rId4" Type="http://schemas.openxmlformats.org/officeDocument/2006/relationships/image" Target="../media/image85.png"/><Relationship Id="rId5" Type="http://schemas.microsoft.com/office/2007/relationships/hdphoto" Target="../media/hdphoto6.wdp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6.png"/><Relationship Id="rId3" Type="http://schemas.openxmlformats.org/officeDocument/2006/relationships/image" Target="../media/image87.jpeg"/><Relationship Id="rId4" Type="http://schemas.openxmlformats.org/officeDocument/2006/relationships/image" Target="../media/image88.jpeg"/><Relationship Id="rId5" Type="http://schemas.openxmlformats.org/officeDocument/2006/relationships/image" Target="../media/image89.png"/><Relationship Id="rId6" Type="http://schemas.openxmlformats.org/officeDocument/2006/relationships/image" Target="../media/image90.jpeg"/><Relationship Id="rId7" Type="http://schemas.openxmlformats.org/officeDocument/2006/relationships/image" Target="../media/image9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microsoft.com/office/2007/relationships/hdphoto" Target="../media/hdphoto7.wdp"/><Relationship Id="rId4" Type="http://schemas.openxmlformats.org/officeDocument/2006/relationships/image" Target="../media/image93.png"/><Relationship Id="rId5" Type="http://schemas.microsoft.com/office/2007/relationships/hdphoto" Target="../media/hdphoto8.wdp"/><Relationship Id="rId6" Type="http://schemas.openxmlformats.org/officeDocument/2006/relationships/image" Target="../media/image9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3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Relationship Id="rId3" Type="http://schemas.openxmlformats.org/officeDocument/2006/relationships/image" Target="../media/image97.png"/><Relationship Id="rId4" Type="http://schemas.openxmlformats.org/officeDocument/2006/relationships/image" Target="../media/image9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jpeg"/><Relationship Id="rId6" Type="http://schemas.openxmlformats.org/officeDocument/2006/relationships/image" Target="../media/image104.jpeg"/><Relationship Id="rId7" Type="http://schemas.openxmlformats.org/officeDocument/2006/relationships/image" Target="../media/image105.jpe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jpeg"/><Relationship Id="rId15" Type="http://schemas.openxmlformats.org/officeDocument/2006/relationships/image" Target="../media/image113.png"/><Relationship Id="rId16" Type="http://schemas.openxmlformats.org/officeDocument/2006/relationships/image" Target="../media/image114.jpeg"/><Relationship Id="rId17" Type="http://schemas.openxmlformats.org/officeDocument/2006/relationships/image" Target="../media/image91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118.png"/><Relationship Id="rId22" Type="http://schemas.openxmlformats.org/officeDocument/2006/relationships/image" Target="../media/image119.png"/><Relationship Id="rId23" Type="http://schemas.openxmlformats.org/officeDocument/2006/relationships/image" Target="../media/image120.png"/><Relationship Id="rId24" Type="http://schemas.openxmlformats.org/officeDocument/2006/relationships/image" Target="../media/image121.png"/><Relationship Id="rId25" Type="http://schemas.openxmlformats.org/officeDocument/2006/relationships/image" Target="../media/image122.png"/><Relationship Id="rId26" Type="http://schemas.openxmlformats.org/officeDocument/2006/relationships/image" Target="../media/image123.png"/><Relationship Id="rId27" Type="http://schemas.openxmlformats.org/officeDocument/2006/relationships/image" Target="../media/image124.png"/><Relationship Id="rId28" Type="http://schemas.microsoft.com/office/2007/relationships/hdphoto" Target="../media/hdphoto9.wdp"/><Relationship Id="rId29" Type="http://schemas.openxmlformats.org/officeDocument/2006/relationships/image" Target="../media/image125.png"/><Relationship Id="rId30" Type="http://schemas.openxmlformats.org/officeDocument/2006/relationships/image" Target="../media/image126.jpe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jpg"/><Relationship Id="rId4" Type="http://schemas.openxmlformats.org/officeDocument/2006/relationships/image" Target="../media/image129.jpg"/><Relationship Id="rId5" Type="http://schemas.openxmlformats.org/officeDocument/2006/relationships/image" Target="../media/image130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Relationship Id="rId3" Type="http://schemas.openxmlformats.org/officeDocument/2006/relationships/image" Target="../media/image12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32.png"/><Relationship Id="rId4" Type="http://schemas.openxmlformats.org/officeDocument/2006/relationships/image" Target="../media/image12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png"/><Relationship Id="rId8" Type="http://schemas.openxmlformats.org/officeDocument/2006/relationships/image" Target="../media/image26.jpeg"/><Relationship Id="rId9" Type="http://schemas.openxmlformats.org/officeDocument/2006/relationships/image" Target="../media/image27.png"/><Relationship Id="rId10" Type="http://schemas.openxmlformats.org/officeDocument/2006/relationships/image" Target="../media/image28.jpeg"/><Relationship Id="rId11" Type="http://schemas.openxmlformats.org/officeDocument/2006/relationships/image" Target="../media/image29.jpeg"/><Relationship Id="rId12" Type="http://schemas.openxmlformats.org/officeDocument/2006/relationships/image" Target="../media/image30.jpeg"/><Relationship Id="rId13" Type="http://schemas.openxmlformats.org/officeDocument/2006/relationships/image" Target="../media/image3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D5B610-57F6-4C94-9C18-BB48241D8947}"/>
              </a:ext>
            </a:extLst>
          </p:cNvPr>
          <p:cNvSpPr/>
          <p:nvPr/>
        </p:nvSpPr>
        <p:spPr>
          <a:xfrm>
            <a:off x="0" y="0"/>
            <a:ext cx="7315201" cy="7315200"/>
          </a:xfrm>
          <a:prstGeom prst="rect">
            <a:avLst/>
          </a:prstGeom>
          <a:solidFill>
            <a:srgbClr val="435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52439" y="796892"/>
            <a:ext cx="2410321" cy="75779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22400" y="3393440"/>
            <a:ext cx="4688114" cy="1643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spc="39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Когда</a:t>
            </a:r>
            <a:r>
              <a:rPr lang="en-US" sz="2800" spc="9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 </a:t>
            </a:r>
            <a:r>
              <a:rPr lang="en-US" sz="2800" spc="39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вдохновленный</a:t>
            </a:r>
            <a:r>
              <a:rPr lang="en-US" sz="2800" spc="9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 </a:t>
            </a:r>
            <a:r>
              <a:rPr lang="en-US" sz="2800" spc="39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умы</a:t>
            </a:r>
            <a:r>
              <a:rPr lang="en-US" sz="2800" spc="9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 </a:t>
            </a:r>
            <a:r>
              <a:rPr lang="en-US" sz="2800" spc="54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приходить</a:t>
            </a:r>
            <a:r>
              <a:rPr lang="en-US" sz="2800" spc="9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 </a:t>
            </a:r>
            <a:r>
              <a:rPr lang="en-US" sz="2800" spc="48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вместе,</a:t>
            </a:r>
            <a:br>
              <a:rPr lang="en-US" sz="2800" spc="48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</a:br>
            <a:r>
              <a:rPr lang="en-IN" sz="2800" b="1" spc="36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чудеса</a:t>
            </a:r>
            <a:r>
              <a:rPr lang="en-IN" sz="2800" b="1" spc="12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 </a:t>
            </a:r>
            <a:r>
              <a:rPr lang="en-IN" sz="2800" b="1" spc="24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случаться.</a:t>
            </a:r>
            <a:endParaRPr lang="en-IN" sz="2800" b="1" dirty="0">
              <a:solidFill>
                <a:schemeClr val="bg1"/>
              </a:solidFill>
              <a:latin typeface="+mj-lt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1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5331" y="345129"/>
            <a:ext cx="4453509" cy="619186"/>
          </a:xfrm>
          <a:prstGeom prst="rect">
            <a:avLst/>
          </a:prstGeom>
        </p:spPr>
        <p:txBody>
          <a:bodyPr vert="horz" wrap="square" lIns="0" tIns="64558" rIns="0" bIns="0" rtlCol="0" anchor="b">
            <a:spAutoFit/>
          </a:bodyPr>
          <a:lstStyle/>
          <a:p>
            <a:pPr marL="13713" algn="l">
              <a:spcBef>
                <a:spcPts val="54"/>
              </a:spcBef>
            </a:pPr>
            <a:r>
              <a:rPr lang="en-US" altLang="en-US" sz="1800" spc="-12" dirty="0">
                <a:solidFill>
                  <a:schemeClr val="tx1"/>
                </a:solidFill>
                <a:cs typeface="Poppins Light" panose="00000400000000000000" pitchFamily="2" charset="0"/>
              </a:rPr>
              <a:t>Капитальный ремонт, модернизация и запчасти военной техники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4554" y="1193373"/>
            <a:ext cx="3199243" cy="160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Преимущества наших партнеров: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900" dirty="0">
                <a:latin typeface="Poppins Light" panose="00000400000000000000" pitchFamily="2" charset="0"/>
              </a:rPr>
              <a:t>Современная база со всем оборудованием для проведения комплексных услуг по техническому обслуживанию, капитальному ремонту и модернизации как колесной, так и гусеничной техники, а также специальной техники для военных инженеров.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900" dirty="0">
                <a:latin typeface="Poppins Light" panose="00000400000000000000" pitchFamily="2" charset="0"/>
              </a:rPr>
              <a:t>Опытный персонал, который регулярно проходит обучение, чтобы обеспечить нашим клиентам услуги высочайшего качества.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900" dirty="0">
                <a:latin typeface="Poppins Light" panose="00000400000000000000" pitchFamily="2" charset="0"/>
              </a:rPr>
              <a:t>25 лет опыта.</a:t>
            </a:r>
          </a:p>
        </p:txBody>
      </p:sp>
      <p:sp>
        <p:nvSpPr>
          <p:cNvPr id="5" name="Rectangle 23"/>
          <p:cNvSpPr/>
          <p:nvPr/>
        </p:nvSpPr>
        <p:spPr>
          <a:xfrm>
            <a:off x="574785" y="1193373"/>
            <a:ext cx="3082815" cy="175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IN" sz="1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Мы и наш партнер</a:t>
            </a:r>
            <a:r>
              <a:rPr lang="en-US" altLang="en-IN" sz="1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С</a:t>
            </a:r>
            <a:r>
              <a:rPr lang="en-IN" sz="1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специализация: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IN" sz="900" dirty="0">
                <a:latin typeface="Poppins Light" panose="00000400000000000000" pitchFamily="2" charset="0"/>
              </a:rPr>
              <a:t>Основные боевые танки: Т-55, Т-72.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IN" sz="900" dirty="0">
                <a:latin typeface="Poppins Light" panose="00000400000000000000" pitchFamily="2" charset="0"/>
              </a:rPr>
              <a:t>БМП и их модификации: БМП-I, БМП-II/IIК, ПРАМ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IN" sz="900" dirty="0">
                <a:latin typeface="Poppins Light" panose="00000400000000000000" pitchFamily="2" charset="0"/>
              </a:rPr>
              <a:t>Самоходный миномет, эвакуационная БМП и т.д.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IN" sz="900" dirty="0">
                <a:latin typeface="Poppins Light" panose="00000400000000000000" pitchFamily="2" charset="0"/>
              </a:rPr>
              <a:t>Артиллерийские системы: РМ-70, 152 мм.</a:t>
            </a:r>
          </a:p>
          <a:p>
            <a:pPr algn="l">
              <a:lnSpc>
                <a:spcPct val="110000"/>
              </a:lnSpc>
              <a:spcBef>
                <a:spcPts val="900"/>
              </a:spcBef>
            </a:pPr>
            <a:r>
              <a:rPr lang="en-IN" sz="10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DANA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IN" sz="900" dirty="0">
                <a:latin typeface="Poppins Light" panose="00000400000000000000" pitchFamily="2" charset="0"/>
              </a:rPr>
              <a:t>Автомобили на шасси TATARA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IN" sz="900" dirty="0">
                <a:latin typeface="Poppins Light" panose="00000400000000000000" pitchFamily="2" charset="0"/>
              </a:rPr>
              <a:t>Ремонт отдельных запчастей, восстановление и капитальный ремонт двигателя и трансмиссии.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23E8D5-B4EA-49B6-8CEB-4A399C1AD481}"/>
              </a:ext>
            </a:extLst>
          </p:cNvPr>
          <p:cNvGrpSpPr/>
          <p:nvPr/>
        </p:nvGrpSpPr>
        <p:grpSpPr>
          <a:xfrm>
            <a:off x="793205" y="3233608"/>
            <a:ext cx="2441634" cy="1611814"/>
            <a:chOff x="793205" y="3266858"/>
            <a:chExt cx="2441634" cy="1611814"/>
          </a:xfrm>
        </p:grpSpPr>
        <p:sp>
          <p:nvSpPr>
            <p:cNvPr id="7" name="object 18"/>
            <p:cNvSpPr/>
            <p:nvPr/>
          </p:nvSpPr>
          <p:spPr>
            <a:xfrm>
              <a:off x="817353" y="3531244"/>
              <a:ext cx="2393369" cy="13474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080" dirty="0">
                <a:latin typeface="Poppins Light" panose="00000400000000000000" pitchFamily="2" charset="0"/>
              </a:endParaRPr>
            </a:p>
          </p:txBody>
        </p:sp>
        <p:sp>
          <p:nvSpPr>
            <p:cNvPr id="19" name="object 4"/>
            <p:cNvSpPr txBox="1"/>
            <p:nvPr/>
          </p:nvSpPr>
          <p:spPr>
            <a:xfrm>
              <a:off x="793205" y="3346890"/>
              <a:ext cx="2441634" cy="1822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7618" algn="ctr">
                <a:lnSpc>
                  <a:spcPts val="1083"/>
                </a:lnSpc>
                <a:spcBef>
                  <a:spcPts val="54"/>
                </a:spcBef>
              </a:pP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1</a:t>
              </a:r>
              <a:r>
                <a:rPr sz="990" b="1" spc="-5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5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2</a:t>
              </a:r>
              <a:r>
                <a:rPr sz="990" b="1" spc="136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mm</a:t>
              </a:r>
              <a:r>
                <a:rPr sz="990" b="1" spc="184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sz="990" b="1" spc="-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</a:t>
              </a:r>
              <a:r>
                <a:rPr sz="990" b="1" spc="7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A</a:t>
              </a:r>
              <a:r>
                <a:rPr sz="990" b="1" spc="-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N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A</a:t>
              </a:r>
              <a:r>
                <a:rPr sz="990" b="1" spc="-46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sz="990" b="1" spc="8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H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o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w</a:t>
              </a:r>
              <a:r>
                <a:rPr sz="990" b="1" spc="-8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</a:t>
              </a:r>
              <a:r>
                <a:rPr sz="990" b="1" spc="5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t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z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US"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a</a:t>
              </a:r>
              <a:r>
                <a:rPr sz="990" b="1" spc="-8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rs</a:t>
              </a:r>
            </a:p>
          </p:txBody>
        </p:sp>
        <p:sp>
          <p:nvSpPr>
            <p:cNvPr id="6" name="Rectangles 5"/>
            <p:cNvSpPr/>
            <p:nvPr/>
          </p:nvSpPr>
          <p:spPr>
            <a:xfrm>
              <a:off x="817891" y="3266858"/>
              <a:ext cx="2392922" cy="16118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Poppins Light" panose="000004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C8A369-B765-4979-8682-29EDF8690780}"/>
              </a:ext>
            </a:extLst>
          </p:cNvPr>
          <p:cNvGrpSpPr/>
          <p:nvPr/>
        </p:nvGrpSpPr>
        <p:grpSpPr>
          <a:xfrm>
            <a:off x="3814554" y="3225556"/>
            <a:ext cx="2552700" cy="1611814"/>
            <a:chOff x="3353467" y="3258806"/>
            <a:chExt cx="2111191" cy="1611814"/>
          </a:xfrm>
        </p:grpSpPr>
        <p:sp>
          <p:nvSpPr>
            <p:cNvPr id="8" name="object 19"/>
            <p:cNvSpPr/>
            <p:nvPr/>
          </p:nvSpPr>
          <p:spPr>
            <a:xfrm>
              <a:off x="3353467" y="3520317"/>
              <a:ext cx="2108955" cy="13474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080" dirty="0">
                <a:latin typeface="Poppins Light" panose="00000400000000000000" pitchFamily="2" charset="0"/>
              </a:endParaRPr>
            </a:p>
          </p:txBody>
        </p:sp>
        <p:sp>
          <p:nvSpPr>
            <p:cNvPr id="20" name="object 3"/>
            <p:cNvSpPr txBox="1"/>
            <p:nvPr/>
          </p:nvSpPr>
          <p:spPr>
            <a:xfrm>
              <a:off x="3388079" y="3340541"/>
              <a:ext cx="2045991" cy="20782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7618" algn="ctr">
                <a:lnSpc>
                  <a:spcPts val="1083"/>
                </a:lnSpc>
                <a:spcBef>
                  <a:spcPts val="54"/>
                </a:spcBef>
              </a:pPr>
              <a:r>
                <a:rPr sz="990" b="1" spc="-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a</a:t>
              </a:r>
              <a:r>
                <a:rPr sz="990" b="1" spc="-8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rs</a:t>
              </a:r>
              <a:r>
                <a:rPr sz="990" b="1" spc="83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of</a:t>
              </a:r>
              <a:r>
                <a:rPr sz="990" b="1" spc="-26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US" sz="990" b="1" spc="-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T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a</a:t>
              </a:r>
              <a:r>
                <a:rPr sz="990" b="1" spc="-5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c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ke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d</a:t>
              </a:r>
              <a:r>
                <a:rPr sz="990" b="1" spc="-6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US" sz="990" b="1" spc="-5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V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h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</a:t>
              </a:r>
              <a:r>
                <a:rPr sz="990" b="1" spc="-5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c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l</a:t>
              </a:r>
              <a:r>
                <a:rPr sz="990" b="1" spc="-5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s</a:t>
              </a:r>
            </a:p>
          </p:txBody>
        </p:sp>
        <p:sp>
          <p:nvSpPr>
            <p:cNvPr id="10" name="Rectangles 9"/>
            <p:cNvSpPr/>
            <p:nvPr/>
          </p:nvSpPr>
          <p:spPr>
            <a:xfrm>
              <a:off x="3353467" y="3258806"/>
              <a:ext cx="2111191" cy="16118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Poppins Light" panose="000004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5BB51-27C3-4999-A125-49C8E26B0C2E}"/>
              </a:ext>
            </a:extLst>
          </p:cNvPr>
          <p:cNvGrpSpPr/>
          <p:nvPr/>
        </p:nvGrpSpPr>
        <p:grpSpPr>
          <a:xfrm>
            <a:off x="817352" y="5117759"/>
            <a:ext cx="2392921" cy="1611814"/>
            <a:chOff x="4830695" y="3997028"/>
            <a:chExt cx="1727972" cy="1372743"/>
          </a:xfrm>
        </p:grpSpPr>
        <p:sp>
          <p:nvSpPr>
            <p:cNvPr id="9" name="object 20"/>
            <p:cNvSpPr/>
            <p:nvPr/>
          </p:nvSpPr>
          <p:spPr>
            <a:xfrm>
              <a:off x="4834198" y="4222113"/>
              <a:ext cx="1719365" cy="11475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080" dirty="0">
                <a:latin typeface="Poppins Light" panose="00000400000000000000" pitchFamily="2" charset="0"/>
              </a:endParaRPr>
            </a:p>
          </p:txBody>
        </p:sp>
        <p:sp>
          <p:nvSpPr>
            <p:cNvPr id="21" name="object 2"/>
            <p:cNvSpPr txBox="1"/>
            <p:nvPr/>
          </p:nvSpPr>
          <p:spPr>
            <a:xfrm>
              <a:off x="4992882" y="4068327"/>
              <a:ext cx="1402473" cy="15284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7618" algn="ctr">
                <a:lnSpc>
                  <a:spcPts val="1083"/>
                </a:lnSpc>
                <a:spcBef>
                  <a:spcPts val="54"/>
                </a:spcBef>
              </a:pPr>
              <a:r>
                <a:rPr sz="990" b="1" spc="-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a</a:t>
              </a:r>
              <a:r>
                <a:rPr sz="990" b="1" spc="-8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rs</a:t>
              </a:r>
              <a:r>
                <a:rPr sz="990" b="1" spc="83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of</a:t>
              </a:r>
              <a:r>
                <a:rPr sz="990" b="1" spc="-26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sz="990" b="1" spc="-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BM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</a:t>
              </a:r>
              <a:r>
                <a:rPr sz="990" b="1" spc="-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-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</a:t>
              </a:r>
              <a:r>
                <a:rPr sz="990" b="1" spc="39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/</a:t>
              </a:r>
              <a:r>
                <a:rPr sz="990" b="1" spc="2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sz="990" b="1" spc="-8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</a:t>
              </a:r>
              <a:r>
                <a:rPr sz="990" b="1" spc="2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</a:t>
              </a:r>
              <a:r>
                <a:rPr sz="99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K</a:t>
              </a:r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4830695" y="3997028"/>
              <a:ext cx="1727972" cy="137274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08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36072" y="419472"/>
            <a:ext cx="4052554" cy="593969"/>
          </a:xfrm>
        </p:spPr>
        <p:txBody>
          <a:bodyPr>
            <a:noAutofit/>
          </a:bodyPr>
          <a:lstStyle/>
          <a:p>
            <a:pPr algn="l"/>
            <a:r>
              <a:rPr 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О</a:t>
            </a:r>
            <a:r>
              <a:rPr lang="en-US" alt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капитальный ремонт и техническое обслуживание ICV/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IFV</a:t>
            </a:r>
            <a:r>
              <a:rPr lang="en-US" alt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BMP-II/IIK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29F004-7296-4258-8415-2266AB9D64D2}"/>
              </a:ext>
            </a:extLst>
          </p:cNvPr>
          <p:cNvGrpSpPr/>
          <p:nvPr/>
        </p:nvGrpSpPr>
        <p:grpSpPr>
          <a:xfrm>
            <a:off x="724322" y="1383680"/>
            <a:ext cx="1738981" cy="1501258"/>
            <a:chOff x="363904" y="2377440"/>
            <a:chExt cx="1648372" cy="1423036"/>
          </a:xfrm>
        </p:grpSpPr>
        <p:sp>
          <p:nvSpPr>
            <p:cNvPr id="10" name="object 10"/>
            <p:cNvSpPr/>
            <p:nvPr/>
          </p:nvSpPr>
          <p:spPr>
            <a:xfrm>
              <a:off x="363904" y="2647189"/>
              <a:ext cx="1644182" cy="11532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435391" y="2461931"/>
              <a:ext cx="1501209" cy="24027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6857" algn="ctr">
                <a:lnSpc>
                  <a:spcPts val="957"/>
                </a:lnSpc>
                <a:spcBef>
                  <a:spcPts val="48"/>
                </a:spcBef>
              </a:pPr>
              <a:r>
                <a:rPr sz="900" b="1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ng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i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ne</a:t>
              </a:r>
              <a:r>
                <a:rPr sz="900" b="1" spc="-1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US"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C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omp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a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r</a:t>
              </a:r>
              <a:r>
                <a:rPr sz="900" b="1" spc="-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t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m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n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t</a:t>
              </a:r>
            </a:p>
          </p:txBody>
        </p:sp>
        <p:sp>
          <p:nvSpPr>
            <p:cNvPr id="6" name="Rectangles 5"/>
            <p:cNvSpPr/>
            <p:nvPr/>
          </p:nvSpPr>
          <p:spPr>
            <a:xfrm>
              <a:off x="366951" y="2377440"/>
              <a:ext cx="1645325" cy="141732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Poppins Light" panose="000004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7C4C06-3557-4FDC-84C2-E73A8A242A29}"/>
              </a:ext>
            </a:extLst>
          </p:cNvPr>
          <p:cNvGrpSpPr/>
          <p:nvPr/>
        </p:nvGrpSpPr>
        <p:grpSpPr>
          <a:xfrm>
            <a:off x="724322" y="3201791"/>
            <a:ext cx="1704024" cy="1495228"/>
            <a:chOff x="2129581" y="2374393"/>
            <a:chExt cx="1615237" cy="1417320"/>
          </a:xfrm>
        </p:grpSpPr>
        <p:sp>
          <p:nvSpPr>
            <p:cNvPr id="8" name="object 8"/>
            <p:cNvSpPr/>
            <p:nvPr/>
          </p:nvSpPr>
          <p:spPr>
            <a:xfrm>
              <a:off x="2129581" y="2647188"/>
              <a:ext cx="1609905" cy="11445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2731957" y="2467950"/>
              <a:ext cx="405152" cy="186224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6857" algn="ctr">
                <a:lnSpc>
                  <a:spcPts val="957"/>
                </a:lnSpc>
                <a:spcBef>
                  <a:spcPts val="48"/>
                </a:spcBef>
              </a:pPr>
              <a:r>
                <a:rPr sz="900" b="1" spc="-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H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u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l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l</a:t>
              </a:r>
            </a:p>
          </p:txBody>
        </p:sp>
        <p:sp>
          <p:nvSpPr>
            <p:cNvPr id="7" name="Rectangles 6"/>
            <p:cNvSpPr/>
            <p:nvPr/>
          </p:nvSpPr>
          <p:spPr>
            <a:xfrm>
              <a:off x="2134913" y="2374393"/>
              <a:ext cx="1609905" cy="141732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Poppins Light" panose="00000400000000000000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D3A437-1559-4E78-866C-A797BC108732}"/>
              </a:ext>
            </a:extLst>
          </p:cNvPr>
          <p:cNvGrpSpPr/>
          <p:nvPr/>
        </p:nvGrpSpPr>
        <p:grpSpPr>
          <a:xfrm>
            <a:off x="2921949" y="4993038"/>
            <a:ext cx="1703221" cy="1478346"/>
            <a:chOff x="2129581" y="3875533"/>
            <a:chExt cx="1614476" cy="1401318"/>
          </a:xfrm>
        </p:grpSpPr>
        <p:sp>
          <p:nvSpPr>
            <p:cNvPr id="23" name="object 10"/>
            <p:cNvSpPr/>
            <p:nvPr/>
          </p:nvSpPr>
          <p:spPr>
            <a:xfrm>
              <a:off x="2129581" y="4153282"/>
              <a:ext cx="1611047" cy="11231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27" name="object 3"/>
            <p:cNvSpPr txBox="1"/>
            <p:nvPr/>
          </p:nvSpPr>
          <p:spPr>
            <a:xfrm>
              <a:off x="2210896" y="3978778"/>
              <a:ext cx="1448419" cy="157734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6857" algn="ctr">
                <a:lnSpc>
                  <a:spcPts val="957"/>
                </a:lnSpc>
                <a:spcBef>
                  <a:spcPts val="48"/>
                </a:spcBef>
              </a:pPr>
              <a:r>
                <a:rPr sz="9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T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urr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t</a:t>
              </a:r>
              <a:r>
                <a:rPr sz="900" b="1" spc="-3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P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r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i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or</a:t>
              </a:r>
              <a:r>
                <a:rPr sz="900" b="1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O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v</a:t>
              </a:r>
              <a:r>
                <a:rPr sz="900" b="1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rh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a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ul</a:t>
              </a:r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2134152" y="3875533"/>
              <a:ext cx="1609905" cy="14013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Poppins Light" panose="000004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7F9702-0C0A-40A0-A708-B569085DDC37}"/>
              </a:ext>
            </a:extLst>
          </p:cNvPr>
          <p:cNvGrpSpPr/>
          <p:nvPr/>
        </p:nvGrpSpPr>
        <p:grpSpPr>
          <a:xfrm>
            <a:off x="724322" y="4979052"/>
            <a:ext cx="1722908" cy="1478346"/>
            <a:chOff x="358572" y="3875152"/>
            <a:chExt cx="1633137" cy="1401318"/>
          </a:xfrm>
        </p:grpSpPr>
        <p:sp>
          <p:nvSpPr>
            <p:cNvPr id="25" name="object 8"/>
            <p:cNvSpPr/>
            <p:nvPr/>
          </p:nvSpPr>
          <p:spPr>
            <a:xfrm>
              <a:off x="363904" y="4153282"/>
              <a:ext cx="1627805" cy="11231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26" name="object 4"/>
            <p:cNvSpPr txBox="1"/>
            <p:nvPr/>
          </p:nvSpPr>
          <p:spPr>
            <a:xfrm>
              <a:off x="766231" y="3975686"/>
              <a:ext cx="840415" cy="12780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6857" algn="ctr">
                <a:lnSpc>
                  <a:spcPts val="957"/>
                </a:lnSpc>
                <a:spcBef>
                  <a:spcPts val="48"/>
                </a:spcBef>
              </a:pPr>
              <a:r>
                <a:rPr sz="900" b="1" spc="-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D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is</a:t>
              </a:r>
              <a:r>
                <a:rPr sz="900" b="1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a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ss</a:t>
              </a:r>
              <a:r>
                <a:rPr sz="900" b="1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mb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l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y</a:t>
              </a:r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358572" y="3875152"/>
              <a:ext cx="1628186" cy="14013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Poppins Light" panose="00000400000000000000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C89E8-9CAC-4C1A-8393-2E4E7D8B2564}"/>
              </a:ext>
            </a:extLst>
          </p:cNvPr>
          <p:cNvGrpSpPr/>
          <p:nvPr/>
        </p:nvGrpSpPr>
        <p:grpSpPr>
          <a:xfrm>
            <a:off x="2921949" y="1383680"/>
            <a:ext cx="1734560" cy="3331210"/>
            <a:chOff x="3877358" y="2377440"/>
            <a:chExt cx="1510119" cy="2900172"/>
          </a:xfrm>
        </p:grpSpPr>
        <p:sp>
          <p:nvSpPr>
            <p:cNvPr id="9" name="object 9"/>
            <p:cNvSpPr/>
            <p:nvPr/>
          </p:nvSpPr>
          <p:spPr>
            <a:xfrm>
              <a:off x="3877358" y="2647189"/>
              <a:ext cx="1507834" cy="26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2" name="object 2"/>
            <p:cNvSpPr txBox="1"/>
            <p:nvPr/>
          </p:nvSpPr>
          <p:spPr>
            <a:xfrm>
              <a:off x="4052378" y="2464023"/>
              <a:ext cx="1157794" cy="24098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6857" algn="ctr">
                <a:lnSpc>
                  <a:spcPts val="957"/>
                </a:lnSpc>
                <a:spcBef>
                  <a:spcPts val="48"/>
                </a:spcBef>
              </a:pPr>
              <a:r>
                <a:rPr sz="900" b="1" spc="-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C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r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w</a:t>
              </a:r>
              <a:r>
                <a:rPr sz="900" b="1" spc="-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US"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C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omp</a:t>
              </a:r>
              <a:r>
                <a:rPr sz="900" b="1" spc="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a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r</a:t>
              </a:r>
              <a:r>
                <a:rPr sz="900" b="1" spc="-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t</a:t>
              </a:r>
              <a:r>
                <a:rPr sz="900" b="1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m</a:t>
              </a:r>
              <a:r>
                <a:rPr sz="900" b="1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e</a:t>
              </a:r>
              <a:r>
                <a:rPr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nt</a:t>
              </a:r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3879262" y="2377440"/>
              <a:ext cx="1508215" cy="29001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Poppins Light" panose="000004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B6846E-7997-4B2B-823E-F074F558D014}"/>
              </a:ext>
            </a:extLst>
          </p:cNvPr>
          <p:cNvGrpSpPr/>
          <p:nvPr/>
        </p:nvGrpSpPr>
        <p:grpSpPr>
          <a:xfrm>
            <a:off x="5112532" y="1383680"/>
            <a:ext cx="1670648" cy="3331210"/>
            <a:chOff x="5523065" y="2374393"/>
            <a:chExt cx="1454477" cy="2900172"/>
          </a:xfrm>
        </p:grpSpPr>
        <p:sp>
          <p:nvSpPr>
            <p:cNvPr id="14" name="Rectangles 13"/>
            <p:cNvSpPr/>
            <p:nvPr/>
          </p:nvSpPr>
          <p:spPr>
            <a:xfrm>
              <a:off x="5523065" y="2374393"/>
              <a:ext cx="1431280" cy="29001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Poppins Light" panose="00000400000000000000" pitchFamily="2" charset="0"/>
              </a:endParaRPr>
            </a:p>
          </p:txBody>
        </p:sp>
        <p:sp>
          <p:nvSpPr>
            <p:cNvPr id="29" name="object 8"/>
            <p:cNvSpPr/>
            <p:nvPr/>
          </p:nvSpPr>
          <p:spPr>
            <a:xfrm>
              <a:off x="5546262" y="2660069"/>
              <a:ext cx="1421758" cy="10130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30" name="object 19"/>
            <p:cNvSpPr/>
            <p:nvPr/>
          </p:nvSpPr>
          <p:spPr>
            <a:xfrm>
              <a:off x="5533176" y="4384635"/>
              <a:ext cx="1444366" cy="8899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31" name="object 9"/>
            <p:cNvSpPr/>
            <p:nvPr/>
          </p:nvSpPr>
          <p:spPr>
            <a:xfrm>
              <a:off x="5546262" y="3533088"/>
              <a:ext cx="1421759" cy="9373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3707" y="2443854"/>
              <a:ext cx="1115660" cy="194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7" algn="ctr">
                <a:lnSpc>
                  <a:spcPts val="957"/>
                </a:lnSpc>
                <a:spcBef>
                  <a:spcPts val="48"/>
                </a:spcBef>
              </a:pPr>
              <a:r>
                <a:rPr lang="en-US" sz="900" b="1" spc="-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IFV BMP-I/II/IIK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38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 txBox="1">
            <a:spLocks noGrp="1"/>
          </p:cNvSpPr>
          <p:nvPr/>
        </p:nvSpPr>
        <p:spPr>
          <a:xfrm>
            <a:off x="1594498" y="3239754"/>
            <a:ext cx="3073196" cy="35881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en-US" sz="1400" b="1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Клиент:</a:t>
            </a:r>
            <a:r>
              <a:rPr lang="en-US" altLang="en-US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Одобренный поставщик индийской армии</a:t>
            </a:r>
          </a:p>
          <a:p>
            <a:pPr algn="l"/>
            <a:r>
              <a:rPr lang="en-US" altLang="en-US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с проверенной репутацией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7495" y="323260"/>
            <a:ext cx="3984382" cy="619186"/>
          </a:xfrm>
          <a:prstGeom prst="rect">
            <a:avLst/>
          </a:prstGeom>
        </p:spPr>
        <p:txBody>
          <a:bodyPr vert="horz" wrap="square" lIns="0" tIns="64558" rIns="0" bIns="0" rtlCol="0" anchor="b">
            <a:spAutoFit/>
          </a:bodyPr>
          <a:lstStyle/>
          <a:p>
            <a:pPr marL="13713" algn="l">
              <a:spcBef>
                <a:spcPts val="54"/>
              </a:spcBef>
            </a:pPr>
            <a:r>
              <a:rPr lang="en-US" altLang="en-US" sz="1800" spc="-12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Бронированная эвакуационная машина VT 72 и WZT-3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6869" y="3969839"/>
            <a:ext cx="619556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16" indent="-171416" algn="l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Построен на шасси Т-72 для восстановления и ремонта в боях.</a:t>
            </a:r>
          </a:p>
          <a:p>
            <a:pPr marL="171416" indent="-171416" algn="l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Сохраняет исходную броню, двигатель и устойчивость к ОМП.</a:t>
            </a:r>
          </a:p>
          <a:p>
            <a:pPr marL="171416" indent="-171416" algn="l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Модернизированные инженерные системы, в том числе:</a:t>
            </a:r>
          </a:p>
          <a:p>
            <a:pPr marL="719946" lvl="2" indent="-171416" algn="l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19-тонный кран</a:t>
            </a:r>
          </a:p>
          <a:p>
            <a:pPr marL="719946" lvl="2" indent="-171416" algn="l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Лебедки</a:t>
            </a:r>
          </a:p>
          <a:p>
            <a:pPr marL="719946" lvl="2" indent="-171416" algn="l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Бульдозер</a:t>
            </a:r>
          </a:p>
          <a:p>
            <a:pPr marL="719946" lvl="2" indent="-171416" algn="l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Погрузочная платформа</a:t>
            </a:r>
          </a:p>
          <a:p>
            <a:pPr marL="171416" indent="-171416" algn="l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Опыт проектирования, ремонта и модернизации бронированных эвакуационных машин.</a:t>
            </a:r>
          </a:p>
          <a:p>
            <a:pPr marL="171416" indent="-171416" algn="l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Комплексные решения для гусеничных и колесных бронированных эвакуационных машин</a:t>
            </a:r>
          </a:p>
        </p:txBody>
      </p:sp>
      <p:pic>
        <p:nvPicPr>
          <p:cNvPr id="12" name="object 5"/>
          <p:cNvPicPr/>
          <p:nvPr/>
        </p:nvPicPr>
        <p:blipFill rotWithShape="1">
          <a:blip r:embed="rId2" cstate="print"/>
          <a:srcRect l="-445" r="3657"/>
          <a:stretch/>
        </p:blipFill>
        <p:spPr>
          <a:xfrm>
            <a:off x="4316974" y="1391253"/>
            <a:ext cx="2651516" cy="1521181"/>
          </a:xfrm>
          <a:prstGeom prst="rect">
            <a:avLst/>
          </a:prstGeom>
        </p:spPr>
      </p:pic>
      <p:sp>
        <p:nvSpPr>
          <p:cNvPr id="14" name="object 10"/>
          <p:cNvSpPr/>
          <p:nvPr/>
        </p:nvSpPr>
        <p:spPr>
          <a:xfrm>
            <a:off x="655552" y="1418084"/>
            <a:ext cx="1135147" cy="1494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algn="l"/>
            <a:endParaRPr sz="954" dirty="0">
              <a:latin typeface="Poppins Light" panose="00000400000000000000" pitchFamily="2" charset="0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1922830" y="1418084"/>
            <a:ext cx="2262013" cy="1494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algn="l"/>
            <a:endParaRPr sz="954" dirty="0">
              <a:latin typeface="Poppins Light" panose="00000400000000000000" pitchFamily="2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803389" y="3863860"/>
            <a:ext cx="60462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Picture 17"/>
          <p:cNvPicPr/>
          <p:nvPr/>
        </p:nvPicPr>
        <p:blipFill>
          <a:blip r:embed="rId5"/>
          <a:stretch>
            <a:fillRect/>
          </a:stretch>
        </p:blipFill>
        <p:spPr>
          <a:xfrm>
            <a:off x="767841" y="3167986"/>
            <a:ext cx="607076" cy="6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5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294344" y="5240706"/>
            <a:ext cx="4940201" cy="1345381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1200" b="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Прицеп-цистерна грузоподъемностью 50 тонн с тягачом для перевозки средних танков и тяжелой техники массой до 50 тонн.</a:t>
            </a:r>
          </a:p>
          <a:p>
            <a:pPr algn="l">
              <a:lnSpc>
                <a:spcPct val="110000"/>
              </a:lnSpc>
            </a:pPr>
            <a:r>
              <a:rPr lang="en-US" sz="1200" b="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Работает на</a:t>
            </a:r>
            <a:r>
              <a:rPr lang="en-US" sz="1200" b="0" dirty="0" err="1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металлизированный</a:t>
            </a:r>
            <a:r>
              <a:rPr lang="en-US" sz="1200" b="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не-</a:t>
            </a:r>
            <a:r>
              <a:rPr lang="en-US" sz="1200" b="0" dirty="0" err="1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металлизированный</a:t>
            </a:r>
            <a:r>
              <a:rPr lang="en-US" sz="1200" b="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и гравийные дороги на равнинах и в пустыне.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443" y="364831"/>
            <a:ext cx="4447568" cy="653366"/>
          </a:xfrm>
        </p:spPr>
        <p:txBody>
          <a:bodyPr>
            <a:noAutofit/>
          </a:bodyPr>
          <a:lstStyle/>
          <a:p>
            <a:pPr algn="l"/>
            <a:r>
              <a:rPr 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50</a:t>
            </a:r>
            <a:r>
              <a:rPr lang="en-US" alt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Тонна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ЧАС</a:t>
            </a:r>
            <a:r>
              <a:rPr lang="en-US" alt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гидравлический прицеп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: А</a:t>
            </a:r>
            <a:r>
              <a:rPr lang="en-US" alt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передовой танк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Т</a:t>
            </a:r>
            <a:r>
              <a:rPr lang="en-US" alt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перевозчик</a:t>
            </a:r>
          </a:p>
        </p:txBody>
      </p:sp>
      <p:sp>
        <p:nvSpPr>
          <p:cNvPr id="12" name="object 5"/>
          <p:cNvSpPr/>
          <p:nvPr/>
        </p:nvSpPr>
        <p:spPr>
          <a:xfrm>
            <a:off x="1360194" y="2373744"/>
            <a:ext cx="4874351" cy="2687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algn="l"/>
            <a:endParaRPr sz="954" dirty="0">
              <a:latin typeface="Poppins Light" panose="00000400000000000000" pitchFamily="2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2BFB4B2-AA21-452E-A165-A887AA9F521D}"/>
              </a:ext>
            </a:extLst>
          </p:cNvPr>
          <p:cNvSpPr txBox="1">
            <a:spLocks noGrp="1"/>
          </p:cNvSpPr>
          <p:nvPr/>
        </p:nvSpPr>
        <p:spPr>
          <a:xfrm>
            <a:off x="2337133" y="1476798"/>
            <a:ext cx="3073196" cy="35881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en-US" sz="1400" b="1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Утвержденный поставщик</a:t>
            </a:r>
          </a:p>
          <a:p>
            <a:pPr algn="l"/>
            <a:r>
              <a:rPr lang="en-US" altLang="en-US" sz="1400" b="1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Индийская армия с проверенной репутацией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989F8-4A45-4896-9D70-BC8CEC7483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32380" y="1305277"/>
            <a:ext cx="888622" cy="8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3568" y="348205"/>
            <a:ext cx="4357283" cy="653366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50-тонный механический прицеп: сверхмощный танк-транспортер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89" y="2552737"/>
            <a:ext cx="5896669" cy="2127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7D35BF-5D53-40F8-A4C6-9B4FFF8086D4}"/>
              </a:ext>
            </a:extLst>
          </p:cNvPr>
          <p:cNvSpPr txBox="1"/>
          <p:nvPr/>
        </p:nvSpPr>
        <p:spPr>
          <a:xfrm>
            <a:off x="886869" y="5005870"/>
            <a:ext cx="581318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12 Двухколесный прицеп повышенной грузоподъемности, предназначенный для работы на пересеченной местности.</a:t>
            </a:r>
          </a:p>
          <a:p>
            <a:pPr marL="171450" indent="-17145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Грузоподъемность 50 тонн.</a:t>
            </a:r>
          </a:p>
          <a:p>
            <a:pPr marL="171450" indent="-17145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Используется для перевозки боевых танков в индийской армии.</a:t>
            </a:r>
          </a:p>
          <a:p>
            <a:pPr marL="171450" indent="-171450" algn="l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Буксируется автомобилем БЭМЛ-ТАТРА Т815 ВТИ 8х8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9FF6F-3A7C-44A8-A718-0F91E5B74BA9}"/>
              </a:ext>
            </a:extLst>
          </p:cNvPr>
          <p:cNvSpPr txBox="1"/>
          <p:nvPr/>
        </p:nvSpPr>
        <p:spPr>
          <a:xfrm>
            <a:off x="1795551" y="1368454"/>
            <a:ext cx="5158418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en-US" sz="1400" b="1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Крупнейший и одобренный поставщик индийской армии с проверенной репутацией.</a:t>
            </a:r>
          </a:p>
          <a:p>
            <a:pPr algn="l">
              <a:spcBef>
                <a:spcPts val="600"/>
              </a:spcBef>
            </a:pPr>
            <a:r>
              <a:rPr lang="en-US" altLang="en-US" sz="1400" b="1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200 единиц уже поставлено. Заказ на 200 единиц в стадии разработки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244A31-D1AC-4187-8F6E-981C3CB48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3389" y="1338527"/>
            <a:ext cx="888622" cy="8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75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3964" y="605466"/>
            <a:ext cx="4453425" cy="342187"/>
          </a:xfrm>
          <a:prstGeom prst="rect">
            <a:avLst/>
          </a:prstGeom>
        </p:spPr>
        <p:txBody>
          <a:bodyPr vert="horz" wrap="square" lIns="0" tIns="64558" rIns="0" bIns="0" rtlCol="0" anchor="b">
            <a:spAutoFit/>
          </a:bodyPr>
          <a:lstStyle/>
          <a:p>
            <a:pPr marL="13713" algn="l">
              <a:spcBef>
                <a:spcPts val="54"/>
              </a:spcBef>
            </a:pPr>
            <a:r>
              <a:rPr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70-тонный прицеп</a:t>
            </a:r>
          </a:p>
        </p:txBody>
      </p:sp>
      <p:pic>
        <p:nvPicPr>
          <p:cNvPr id="13" name="object 2"/>
          <p:cNvPicPr/>
          <p:nvPr/>
        </p:nvPicPr>
        <p:blipFill rotWithShape="1">
          <a:blip r:embed="rId2" cstate="print"/>
          <a:srcRect r="7545" b="11437"/>
          <a:stretch/>
        </p:blipFill>
        <p:spPr>
          <a:xfrm>
            <a:off x="633965" y="3807225"/>
            <a:ext cx="6315476" cy="2425619"/>
          </a:xfrm>
          <a:prstGeom prst="rect">
            <a:avLst/>
          </a:prstGeom>
        </p:spPr>
      </p:pic>
      <p:sp>
        <p:nvSpPr>
          <p:cNvPr id="14" name="TextBox 7"/>
          <p:cNvSpPr txBox="1"/>
          <p:nvPr/>
        </p:nvSpPr>
        <p:spPr>
          <a:xfrm>
            <a:off x="1063576" y="1292554"/>
            <a:ext cx="5617660" cy="232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16" indent="-171416" algn="l">
              <a:lnSpc>
                <a:spcPct val="120000"/>
              </a:lnSpc>
              <a:spcBef>
                <a:spcPts val="4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</a:rPr>
              <a:t>Разработан для пересеченной местности, обеспечивая беспрепятственную транспортировку среднего и тяжелого оборудования.</a:t>
            </a:r>
          </a:p>
          <a:p>
            <a:pPr marL="171416" indent="-171416" algn="l">
              <a:lnSpc>
                <a:spcPct val="120000"/>
              </a:lnSpc>
              <a:spcBef>
                <a:spcPts val="400"/>
              </a:spcBef>
              <a:buFont typeface="Arial" panose="020B0704020202020204" pitchFamily="34" charset="0"/>
              <a:buChar char="•"/>
            </a:pPr>
            <a:r>
              <a:rPr lang="en-US" sz="1200" b="1" dirty="0">
                <a:latin typeface="Poppins Light" panose="00000400000000000000" pitchFamily="2" charset="0"/>
              </a:rPr>
              <a:t>Грузоподъемность 70 тонн</a:t>
            </a:r>
            <a:r>
              <a:rPr lang="en-US" sz="1200" dirty="0">
                <a:latin typeface="Poppins Light" panose="00000400000000000000" pitchFamily="2" charset="0"/>
              </a:rPr>
              <a:t>, вмещающий гусеничную технику, землеройные машины и тяжелую технику.</a:t>
            </a:r>
          </a:p>
          <a:p>
            <a:pPr marL="171416" indent="-171416" algn="l">
              <a:lnSpc>
                <a:spcPct val="120000"/>
              </a:lnSpc>
              <a:spcBef>
                <a:spcPts val="4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</a:rPr>
              <a:t>Надежные крепления для безопасной транспортировки</a:t>
            </a:r>
          </a:p>
          <a:p>
            <a:pPr marL="171416" indent="-171416" algn="l">
              <a:lnSpc>
                <a:spcPct val="120000"/>
              </a:lnSpc>
              <a:spcBef>
                <a:spcPts val="4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</a:rPr>
              <a:t>Создан для удовлетворения</a:t>
            </a:r>
            <a:r>
              <a:rPr lang="en-US" sz="1200" b="1" dirty="0">
                <a:latin typeface="Poppins Light" panose="00000400000000000000" pitchFamily="2" charset="0"/>
              </a:rPr>
              <a:t>Стандарты IRC класса 70-R</a:t>
            </a:r>
            <a:r>
              <a:rPr lang="en-US" sz="1200" dirty="0">
                <a:latin typeface="Poppins Light" panose="00000400000000000000" pitchFamily="2" charset="0"/>
              </a:rPr>
              <a:t>для классификации осей, дорог и мостов</a:t>
            </a:r>
          </a:p>
          <a:p>
            <a:pPr marL="171416" indent="-171416" algn="l">
              <a:lnSpc>
                <a:spcPct val="120000"/>
              </a:lnSpc>
              <a:spcBef>
                <a:spcPts val="4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</a:rPr>
              <a:t>Функция выборочного подъема оси для повышения эксплуатационной гибкости.</a:t>
            </a:r>
          </a:p>
          <a:p>
            <a:pPr marL="171416" indent="-171416" algn="l">
              <a:lnSpc>
                <a:spcPct val="120000"/>
              </a:lnSpc>
              <a:spcBef>
                <a:spcPts val="4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</a:rPr>
              <a:t>Подходит для металлических, неметаллических и пустынных трасс.</a:t>
            </a:r>
          </a:p>
        </p:txBody>
      </p:sp>
    </p:spTree>
    <p:extLst>
      <p:ext uri="{BB962C8B-B14F-4D97-AF65-F5344CB8AC3E}">
        <p14:creationId xmlns:p14="http://schemas.microsoft.com/office/powerpoint/2010/main" val="1392856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15"/>
          <p:cNvSpPr>
            <a:spLocks noGrp="1"/>
          </p:cNvSpPr>
          <p:nvPr>
            <p:ph idx="1"/>
          </p:nvPr>
        </p:nvSpPr>
        <p:spPr>
          <a:xfrm>
            <a:off x="3853865" y="4572095"/>
            <a:ext cx="3120407" cy="1953929"/>
          </a:xfrm>
        </p:spPr>
        <p:txBody>
          <a:bodyPr>
            <a:noAutofit/>
          </a:bodyPr>
          <a:lstStyle/>
          <a:p>
            <a:pPr marL="170654" indent="-170654" algn="l">
              <a:spcBef>
                <a:spcPts val="0"/>
              </a:spcBef>
            </a:pPr>
            <a:r>
              <a:rPr lang="en-US" sz="1200" b="0" dirty="0">
                <a:latin typeface="Poppins Light" panose="00000400000000000000" pitchFamily="2" charset="0"/>
                <a:cs typeface="Poppins Light" panose="00000400000000000000" pitchFamily="2" charset="0"/>
              </a:rPr>
              <a:t>Предназначен для перевозки бульдозеров размера II, разрешенных инженерам Core.</a:t>
            </a:r>
          </a:p>
          <a:p>
            <a:pPr marL="170654" indent="-170654" algn="l">
              <a:spcBef>
                <a:spcPts val="0"/>
              </a:spcBef>
            </a:pPr>
            <a:r>
              <a:rPr lang="en-US" sz="1200" b="0" dirty="0">
                <a:latin typeface="Poppins Light" panose="00000400000000000000" pitchFamily="2" charset="0"/>
                <a:cs typeface="Poppins Light" panose="00000400000000000000" pitchFamily="2" charset="0"/>
              </a:rPr>
              <a:t>Подходит для горных дорог с меньшим радиусом поворота.</a:t>
            </a:r>
          </a:p>
          <a:p>
            <a:pPr marL="170654" indent="-170654" algn="l">
              <a:spcBef>
                <a:spcPts val="0"/>
              </a:spcBef>
            </a:pPr>
            <a:r>
              <a:rPr lang="en-US" sz="1200" b="0" dirty="0">
                <a:latin typeface="Poppins Light" panose="00000400000000000000" pitchFamily="2" charset="0"/>
                <a:cs typeface="Poppins Light" panose="00000400000000000000" pitchFamily="2" charset="0"/>
              </a:rPr>
              <a:t>Интегрированная машина с платформой, способной перевозить полезную нагрузку 20 тонн и более (без учета веса платформы)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4976" y="616324"/>
            <a:ext cx="2431360" cy="342187"/>
          </a:xfrm>
          <a:prstGeom prst="rect">
            <a:avLst/>
          </a:prstGeom>
          <a:ln>
            <a:noFill/>
          </a:ln>
        </p:spPr>
        <p:txBody>
          <a:bodyPr vert="horz" wrap="square" lIns="0" tIns="64558" rIns="0" bIns="0" rtlCol="0" anchor="b">
            <a:spAutoFit/>
          </a:bodyPr>
          <a:lstStyle/>
          <a:p>
            <a:pPr marL="13713" algn="l">
              <a:spcBef>
                <a:spcPts val="54"/>
              </a:spcBef>
            </a:pPr>
            <a:r>
              <a:rPr lang="en-US" altLang="en-US" sz="1800" spc="-12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Специальные трейлеры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814647" y="4556792"/>
            <a:ext cx="2530708" cy="1749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16" indent="-171416" algn="l">
              <a:lnSpc>
                <a:spcPct val="110000"/>
              </a:lnSpc>
              <a:spcAft>
                <a:spcPts val="360"/>
              </a:spcAft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</a:rPr>
              <a:t>Часть наземного вспомогательного оборудования аэропорта (AGSE)</a:t>
            </a:r>
          </a:p>
          <a:p>
            <a:pPr marL="171416" indent="-171416" algn="l">
              <a:lnSpc>
                <a:spcPct val="110000"/>
              </a:lnSpc>
              <a:spcAft>
                <a:spcPts val="360"/>
              </a:spcAft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</a:rPr>
              <a:t>Используется для погрузки и разгрузки авиагрузов в самолет и из самолета.</a:t>
            </a:r>
          </a:p>
          <a:p>
            <a:pPr marL="171416" indent="-171416" algn="l">
              <a:lnSpc>
                <a:spcPct val="110000"/>
              </a:lnSpc>
              <a:spcAft>
                <a:spcPts val="360"/>
              </a:spcAft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</a:rPr>
              <a:t>32-футовый прицеп-погрузчик, предназначенный для военной тактической и стратегической логистической поддержки.</a:t>
            </a:r>
          </a:p>
        </p:txBody>
      </p:sp>
      <p:pic>
        <p:nvPicPr>
          <p:cNvPr id="13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4692" y="2847582"/>
            <a:ext cx="1415210" cy="12564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284" y="2847585"/>
            <a:ext cx="1887961" cy="12567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FFA7FD-9769-4CE1-AEEF-D3572A3CB369}"/>
              </a:ext>
            </a:extLst>
          </p:cNvPr>
          <p:cNvGrpSpPr/>
          <p:nvPr/>
        </p:nvGrpSpPr>
        <p:grpSpPr>
          <a:xfrm>
            <a:off x="666262" y="1306140"/>
            <a:ext cx="3046231" cy="1290848"/>
            <a:chOff x="284721" y="2229683"/>
            <a:chExt cx="2845411" cy="12057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rcRect t="24947" b="6131"/>
            <a:stretch>
              <a:fillRect/>
            </a:stretch>
          </p:blipFill>
          <p:spPr>
            <a:xfrm>
              <a:off x="284721" y="2442015"/>
              <a:ext cx="2845411" cy="993418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055230" y="2229683"/>
              <a:ext cx="1304651" cy="21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900" b="1" spc="-13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32 Feet Loader Trailer</a:t>
              </a:r>
            </a:p>
          </p:txBody>
        </p:sp>
      </p:grpSp>
      <p:grpSp>
        <p:nvGrpSpPr>
          <p:cNvPr id="26" name="object 5"/>
          <p:cNvGrpSpPr/>
          <p:nvPr/>
        </p:nvGrpSpPr>
        <p:grpSpPr>
          <a:xfrm>
            <a:off x="4070169" y="3098175"/>
            <a:ext cx="2076469" cy="1256472"/>
            <a:chOff x="1303948" y="3222949"/>
            <a:chExt cx="3430904" cy="2577465"/>
          </a:xfrm>
        </p:grpSpPr>
        <p:pic>
          <p:nvPicPr>
            <p:cNvPr id="27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304" y="3228352"/>
              <a:ext cx="3421989" cy="2566492"/>
            </a:xfrm>
            <a:prstGeom prst="rect">
              <a:avLst/>
            </a:prstGeom>
          </p:spPr>
        </p:pic>
        <p:sp>
          <p:nvSpPr>
            <p:cNvPr id="29" name="object 7"/>
            <p:cNvSpPr/>
            <p:nvPr/>
          </p:nvSpPr>
          <p:spPr>
            <a:xfrm>
              <a:off x="1307548" y="3226549"/>
              <a:ext cx="3423920" cy="2570480"/>
            </a:xfrm>
            <a:custGeom>
              <a:avLst/>
              <a:gdLst/>
              <a:ahLst/>
              <a:cxnLst/>
              <a:rect l="l" t="t" r="r" b="b"/>
              <a:pathLst>
                <a:path w="3423920" h="2570479">
                  <a:moveTo>
                    <a:pt x="0" y="0"/>
                  </a:moveTo>
                  <a:lnTo>
                    <a:pt x="3423505" y="0"/>
                  </a:lnTo>
                  <a:lnTo>
                    <a:pt x="3423505" y="2570086"/>
                  </a:lnTo>
                  <a:lnTo>
                    <a:pt x="0" y="2570086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AFB0B0"/>
              </a:solidFill>
            </a:ln>
          </p:spPr>
          <p:txBody>
            <a:bodyPr wrap="square" lIns="0" tIns="0" rIns="0" bIns="0" rtlCol="0"/>
            <a:lstStyle/>
            <a:p>
              <a:pPr defTabSz="482630"/>
              <a:endParaRPr sz="951" kern="0" dirty="0">
                <a:solidFill>
                  <a:sysClr val="windowText" lastClr="000000"/>
                </a:solidFill>
                <a:latin typeface="Poppins Light" panose="000004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86CC87-0B10-4821-9649-96CEE7B2085B}"/>
              </a:ext>
            </a:extLst>
          </p:cNvPr>
          <p:cNvGrpSpPr/>
          <p:nvPr/>
        </p:nvGrpSpPr>
        <p:grpSpPr>
          <a:xfrm>
            <a:off x="3887754" y="1306140"/>
            <a:ext cx="3165868" cy="1541442"/>
            <a:chOff x="3787903" y="2229683"/>
            <a:chExt cx="2764310" cy="1345926"/>
          </a:xfrm>
        </p:grpSpPr>
        <p:pic>
          <p:nvPicPr>
            <p:cNvPr id="31" name="object 9"/>
            <p:cNvPicPr/>
            <p:nvPr/>
          </p:nvPicPr>
          <p:blipFill>
            <a:blip r:embed="rId6" cstate="print"/>
            <a:srcRect t="6695" b="9362"/>
            <a:stretch>
              <a:fillRect/>
            </a:stretch>
          </p:blipFill>
          <p:spPr>
            <a:xfrm>
              <a:off x="3916335" y="2448491"/>
              <a:ext cx="2539539" cy="112711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787903" y="2229683"/>
              <a:ext cx="2764310" cy="20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900" b="1" spc="-13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Flat Bed Truck </a:t>
              </a:r>
              <a:r>
                <a:rPr lang="en-US" altLang="en-US" sz="800" b="1" spc="-13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(Loading Platform Dozer Weight of 20 Ton)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44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674" y="386064"/>
            <a:ext cx="4661753" cy="589736"/>
          </a:xfrm>
          <a:prstGeom prst="rect">
            <a:avLst/>
          </a:prstGeom>
        </p:spPr>
        <p:txBody>
          <a:bodyPr vert="horz" wrap="square" lIns="0" tIns="70699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14856" algn="l">
              <a:spcBef>
                <a:spcPts val="54"/>
              </a:spcBef>
            </a:pPr>
            <a:r>
              <a:rPr 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RCWS</a:t>
            </a:r>
          </a:p>
          <a:p>
            <a:pPr marL="14856" algn="l">
              <a:spcBef>
                <a:spcPts val="54"/>
              </a:spcBef>
            </a:pPr>
            <a:r>
              <a:rPr lang="en-IN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(Система оружия с дистанционным управлением)</a:t>
            </a:r>
            <a:endParaRPr lang="en-IN" sz="1800" spc="-11" dirty="0">
              <a:solidFill>
                <a:schemeClr val="tx1"/>
              </a:solidFill>
              <a:latin typeface="+mn-lt"/>
              <a:cs typeface="Poppins Light" panose="000004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74" y="1195668"/>
            <a:ext cx="577112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400" b="1" dirty="0">
                <a:cs typeface="Poppins Light" panose="00000400000000000000" pitchFamily="2" charset="0"/>
              </a:rPr>
              <a:t>КАННА – 50</a:t>
            </a:r>
            <a:r>
              <a:rPr lang="en-US" sz="1400" b="1" dirty="0">
                <a:cs typeface="Poppins Light" panose="00000400000000000000" pitchFamily="2" charset="0"/>
              </a:rPr>
              <a:t>RCWS (12,7 мм/7,62 мм/5,56 мм)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9673" y="4546347"/>
            <a:ext cx="319418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b="1" cap="all" dirty="0">
                <a:latin typeface="Poppins SemiBold" panose="020B0502040204020203" pitchFamily="2" charset="0"/>
                <a:cs typeface="Poppins SemiBold" panose="020B0502040204020203" pitchFamily="2" charset="0"/>
              </a:rPr>
              <a:t>Ключевые особенности:</a:t>
            </a:r>
          </a:p>
          <a:p>
            <a:pPr marL="171416" indent="-171416" algn="l">
              <a:lnSpc>
                <a:spcPct val="120000"/>
              </a:lnSpc>
              <a:buFont typeface="Arial" panose="020B0704020202020204" pitchFamily="34" charset="0"/>
              <a:buChar char="•"/>
            </a:pP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Собственные баллистические вычисления, сервопривод и логика стабилизации (с европейским партнером).</a:t>
            </a:r>
          </a:p>
          <a:p>
            <a:pPr marL="171416" indent="-171416" algn="l">
              <a:lnSpc>
                <a:spcPct val="120000"/>
              </a:lnSpc>
              <a:buFont typeface="Arial" panose="020B0704020202020204" pitchFamily="34" charset="0"/>
              <a:buChar char="•"/>
            </a:pP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Полностью местное производство в Индии</a:t>
            </a:r>
            <a:endParaRPr lang="en-US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71416" indent="-171416" algn="l">
              <a:lnSpc>
                <a:spcPct val="120000"/>
              </a:lnSpc>
              <a:buFont typeface="Arial" panose="020B0704020202020204" pitchFamily="34" charset="0"/>
              <a:buChar char="•"/>
            </a:pP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Защита экипажа: Полностью над головой CANNA 50.</a:t>
            </a:r>
          </a:p>
          <a:p>
            <a:pPr marL="171416" indent="-171416" algn="l">
              <a:lnSpc>
                <a:spcPct val="120000"/>
              </a:lnSpc>
              <a:buFont typeface="Arial" panose="020B0704020202020204" pitchFamily="34" charset="0"/>
              <a:buChar char="•"/>
            </a:pP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Высокий</a:t>
            </a:r>
            <a:r>
              <a:rPr lang="en-US" sz="1050" dirty="0" err="1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ЛоФ</a:t>
            </a: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Точность: система SRCS последнего поколения, оптимизированная для универсального использования.</a:t>
            </a:r>
          </a:p>
          <a:p>
            <a:pPr marL="171416" indent="-171416" algn="l">
              <a:lnSpc>
                <a:spcPct val="120000"/>
              </a:lnSpc>
              <a:buFont typeface="Arial" panose="020B0704020202020204" pitchFamily="34" charset="0"/>
              <a:buChar char="•"/>
            </a:pPr>
            <a:r>
              <a:rPr lang="en-US" sz="1050" dirty="0" err="1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ЛоФ</a:t>
            </a: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&amp;</a:t>
            </a:r>
            <a:r>
              <a:rPr lang="en-US" sz="1050" dirty="0" err="1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LoS</a:t>
            </a: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Стабилизация: усовершенствованная архитектура цифрового сервопривода и стабилизации.</a:t>
            </a:r>
          </a:p>
          <a:p>
            <a:pPr marL="171416" indent="-171416" algn="l">
              <a:lnSpc>
                <a:spcPct val="120000"/>
              </a:lnSpc>
              <a:buFont typeface="Arial" panose="020B0704020202020204" pitchFamily="34" charset="0"/>
              <a:buChar char="•"/>
            </a:pP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Вариативность крепления: Совместимость с калибрами всех производителей.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4" y="2599615"/>
            <a:ext cx="2861674" cy="18712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107" y="2599615"/>
            <a:ext cx="2861674" cy="187126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32308" y="4546347"/>
            <a:ext cx="28194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16" indent="-171416" algn="l">
              <a:lnSpc>
                <a:spcPct val="120000"/>
              </a:lnSpc>
              <a:buFont typeface="Arial" panose="020B0704020202020204" pitchFamily="34" charset="0"/>
              <a:buChar char="•"/>
            </a:pP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Модульная обойма для боеприпасов: до 540 патронов калибра 12,7 мм.</a:t>
            </a:r>
          </a:p>
          <a:p>
            <a:pPr marL="171416" indent="-171416" algn="l">
              <a:lnSpc>
                <a:spcPct val="120000"/>
              </a:lnSpc>
              <a:buFont typeface="Arial" panose="020B0704020202020204" pitchFamily="34" charset="0"/>
              <a:buChar char="•"/>
            </a:pP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Соответствует MIL-STD и баллистической защите STANAG 4569, уровень II.</a:t>
            </a:r>
          </a:p>
          <a:p>
            <a:pPr marL="171416" indent="-171416" algn="l">
              <a:lnSpc>
                <a:spcPct val="120000"/>
              </a:lnSpc>
              <a:buFont typeface="Arial" panose="020B0704020202020204" pitchFamily="34" charset="0"/>
              <a:buChar char="•"/>
            </a:pP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Зоны безопасной стрельбы: настраивается оператором</a:t>
            </a:r>
          </a:p>
          <a:p>
            <a:pPr marL="171416" indent="-171416" algn="l">
              <a:lnSpc>
                <a:spcPct val="120000"/>
              </a:lnSpc>
              <a:buFont typeface="Arial" panose="020B0704020202020204" pitchFamily="34" charset="0"/>
              <a:buChar char="•"/>
            </a:pP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Передача технологий (</a:t>
            </a:r>
            <a:r>
              <a:rPr lang="en-US" sz="1050" dirty="0" err="1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ТоТ</a:t>
            </a: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): Готов к использованию на объектах клиента</a:t>
            </a:r>
          </a:p>
          <a:p>
            <a:pPr marL="171416" indent="-171416" algn="l">
              <a:lnSpc>
                <a:spcPct val="120000"/>
              </a:lnSpc>
              <a:buFont typeface="Arial" panose="020B0704020202020204" pitchFamily="34" charset="0"/>
              <a:buChar char="•"/>
            </a:pPr>
            <a:r>
              <a:rPr lang="en-US" sz="105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Ручной режим для эксплуатационной гибкости</a:t>
            </a:r>
          </a:p>
        </p:txBody>
      </p:sp>
      <p:sp>
        <p:nvSpPr>
          <p:cNvPr id="26" name="object 2"/>
          <p:cNvSpPr txBox="1">
            <a:spLocks noGrp="1"/>
          </p:cNvSpPr>
          <p:nvPr/>
        </p:nvSpPr>
        <p:spPr>
          <a:xfrm>
            <a:off x="629673" y="1770278"/>
            <a:ext cx="3194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en-US" sz="1400" b="1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Клиент:</a:t>
            </a:r>
            <a:r>
              <a:rPr lang="en-US" altLang="en-US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Министерство</a:t>
            </a:r>
            <a:r>
              <a:rPr lang="en-US" altLang="en-US" sz="1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Оборона</a:t>
            </a:r>
          </a:p>
          <a:p>
            <a:pPr algn="l"/>
            <a:r>
              <a:rPr lang="en-US" altLang="en-US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Словакии и Чехии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83B907-1578-46F7-B27C-77E140B21CBB}"/>
              </a:ext>
            </a:extLst>
          </p:cNvPr>
          <p:cNvGrpSpPr/>
          <p:nvPr/>
        </p:nvGrpSpPr>
        <p:grpSpPr>
          <a:xfrm>
            <a:off x="3633304" y="1803529"/>
            <a:ext cx="3248664" cy="504560"/>
            <a:chOff x="4208433" y="1940227"/>
            <a:chExt cx="2756659" cy="428145"/>
          </a:xfrm>
        </p:grpSpPr>
        <p:pic>
          <p:nvPicPr>
            <p:cNvPr id="10" name="Picture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208433" y="1940227"/>
              <a:ext cx="764109" cy="428145"/>
            </a:xfrm>
            <a:prstGeom prst="rect">
              <a:avLst/>
            </a:prstGeom>
          </p:spPr>
        </p:pic>
        <p:pic>
          <p:nvPicPr>
            <p:cNvPr id="14" name="Picture 13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158427" y="1944798"/>
              <a:ext cx="1806665" cy="381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61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150" y="678290"/>
            <a:ext cx="4661753" cy="327622"/>
          </a:xfrm>
          <a:prstGeom prst="rect">
            <a:avLst/>
          </a:prstGeom>
        </p:spPr>
        <p:txBody>
          <a:bodyPr vert="horz" wrap="square" lIns="0" tIns="70708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14856" algn="l">
              <a:spcBef>
                <a:spcPts val="54"/>
              </a:spcBef>
            </a:pPr>
            <a:r>
              <a:rPr lang="en-IN" sz="1800" cap="all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Револьверная система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6149" y="1222271"/>
            <a:ext cx="638654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IN" sz="1400" b="1" dirty="0"/>
              <a:t>30-мм турель</a:t>
            </a:r>
          </a:p>
          <a:p>
            <a:pPr algn="l"/>
            <a:r>
              <a:rPr lang="en-US" sz="1200" b="1" dirty="0">
                <a:latin typeface="Poppins SemiBold" panose="020B0502040204020203" pitchFamily="2" charset="0"/>
                <a:cs typeface="Poppins SemiBold" panose="020B0502040204020203" pitchFamily="2" charset="0"/>
              </a:rPr>
              <a:t>Одноместная турель - возможность калибра 30 мм</a:t>
            </a:r>
          </a:p>
          <a:p>
            <a:pPr marL="171416" indent="-171416" algn="l">
              <a:spcAft>
                <a:spcPts val="300"/>
              </a:spcAft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Универсальная совместимость: разработан для гусеничных и колесных боевых машин (БМП-1, БТР-70/80, ОТ-64 и т. д.).</a:t>
            </a:r>
          </a:p>
          <a:p>
            <a:pPr marL="171416" indent="-171416" algn="l">
              <a:spcAft>
                <a:spcPts val="300"/>
              </a:spcAft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Готовность к будущему: нацеленность на более высокие калибры и системы вооружения ПВО</a:t>
            </a:r>
          </a:p>
          <a:p>
            <a:pPr marL="171416" indent="-171416" algn="l">
              <a:spcAft>
                <a:spcPts val="300"/>
              </a:spcAft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Всепогодная эксплуатация: надежность при температуре от -30°C до +50°C, днем ​​и ночью, даже в движении.</a:t>
            </a:r>
          </a:p>
          <a:p>
            <a:pPr marL="171416" indent="-171416" algn="l">
              <a:spcAft>
                <a:spcPts val="300"/>
              </a:spcAft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Поворот на 360° и угол наклона от -4° до +50° для максимальной гибкости стрельбы.</a:t>
            </a:r>
          </a:p>
          <a:p>
            <a:pPr marL="171416" indent="-171416" algn="l">
              <a:spcAft>
                <a:spcPts val="300"/>
              </a:spcAft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Модульная конструкция: сварная конструкция с установленным снаружи вооружением.</a:t>
            </a:r>
          </a:p>
          <a:p>
            <a:pPr marL="171416" indent="-171416" algn="l">
              <a:spcAft>
                <a:spcPts val="300"/>
              </a:spcAft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Расширенное управление огнем: электрическое управление оружием с резервным ручным управлением.</a:t>
            </a:r>
          </a:p>
          <a:p>
            <a:pPr marL="171416" indent="-171416" algn="l">
              <a:spcAft>
                <a:spcPts val="300"/>
              </a:spcAft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Crew-Centric: Вмещает сиденье наводчика, магазины с боеприпасами и системы управления.</a:t>
            </a:r>
          </a:p>
          <a:p>
            <a:pPr marL="171416" indent="-171416" algn="l">
              <a:spcAft>
                <a:spcPts val="300"/>
              </a:spcAft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Высокая эффективность: сильная баллистическая защита, малый вес и модульность.</a:t>
            </a:r>
          </a:p>
          <a:p>
            <a:pPr marL="171416" indent="-171416" algn="l">
              <a:spcAft>
                <a:spcPts val="300"/>
              </a:spcAft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Глобальная привлекательность: оптимальный выбор для вооруженных сил по всему миру</a:t>
            </a:r>
          </a:p>
        </p:txBody>
      </p:sp>
      <p:sp>
        <p:nvSpPr>
          <p:cNvPr id="28" name="object 13"/>
          <p:cNvSpPr/>
          <p:nvPr/>
        </p:nvSpPr>
        <p:spPr>
          <a:xfrm>
            <a:off x="720380" y="3846815"/>
            <a:ext cx="3104466" cy="2929434"/>
          </a:xfrm>
          <a:prstGeom prst="rect">
            <a:avLst/>
          </a:prstGeom>
          <a:blipFill>
            <a:blip r:embed="rId2" cstate="print"/>
            <a:stretch>
              <a:fillRect t="-11325" b="-12612"/>
            </a:stretch>
          </a:blip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sz="954" dirty="0">
              <a:latin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35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0369" y="622034"/>
            <a:ext cx="4661753" cy="327622"/>
          </a:xfrm>
          <a:prstGeom prst="rect">
            <a:avLst/>
          </a:prstGeom>
        </p:spPr>
        <p:txBody>
          <a:bodyPr vert="horz" wrap="square" lIns="0" tIns="70708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14856" algn="l">
              <a:spcBef>
                <a:spcPts val="54"/>
              </a:spcBef>
            </a:pPr>
            <a:r>
              <a:rPr lang="en-IN" sz="1800" cap="all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Система активной защиты (АПС)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3378" y="1222670"/>
            <a:ext cx="6380273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100" b="1" dirty="0">
                <a:latin typeface="Poppins Light" panose="00000400000000000000" pitchFamily="2" charset="0"/>
              </a:rPr>
              <a:t>APS</a:t>
            </a:r>
            <a:r>
              <a:rPr lang="en-US" sz="1100" dirty="0">
                <a:latin typeface="Poppins Light" panose="00000400000000000000" pitchFamily="2" charset="0"/>
              </a:rPr>
              <a:t>— это передовые оборонные технологии, предназначенные для обнаружения, перехвата и нейтрализации приближающихся угроз, таких как снаряды, ракеты и противотанковые управляемые ракеты. Эти системы повышают живучесть бронетехники и защищают бортовой персонал, используя комбинацию методов обнаружения, разрушения и перехвата.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3794" y="2086932"/>
            <a:ext cx="3376860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Подсистемы АПС: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</a:rPr>
              <a:t>Радарная подсистема – для обнаружения и идентификации угроз.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</a:rPr>
              <a:t>Подсистема помех – для операций мягкого уничтожения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</a:rPr>
              <a:t>Подсистема противодействия/пусковой установки – для операций жесткого уничтожения.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</a:rPr>
              <a:t>Боеприпасы – для тяжелых операций по уничтожению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</a:rPr>
              <a:t>Системы управления огнем - для баллистических алгоритмов.</a:t>
            </a:r>
          </a:p>
        </p:txBody>
      </p:sp>
      <p:sp>
        <p:nvSpPr>
          <p:cNvPr id="32" name="object 20"/>
          <p:cNvSpPr/>
          <p:nvPr/>
        </p:nvSpPr>
        <p:spPr>
          <a:xfrm>
            <a:off x="4126436" y="2116614"/>
            <a:ext cx="2758554" cy="147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sz="954" dirty="0">
              <a:latin typeface="Poppins Light" panose="00000400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0" t="5186" r="55170"/>
          <a:stretch/>
        </p:blipFill>
        <p:spPr>
          <a:xfrm>
            <a:off x="830768" y="3980137"/>
            <a:ext cx="1302499" cy="134470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8A005B-FF6A-4879-BB74-177360C17D32}"/>
              </a:ext>
            </a:extLst>
          </p:cNvPr>
          <p:cNvGrpSpPr/>
          <p:nvPr/>
        </p:nvGrpSpPr>
        <p:grpSpPr>
          <a:xfrm>
            <a:off x="5358459" y="4071979"/>
            <a:ext cx="1282060" cy="1381697"/>
            <a:chOff x="5358459" y="3938979"/>
            <a:chExt cx="1282060" cy="1381697"/>
          </a:xfrm>
        </p:grpSpPr>
        <p:sp>
          <p:nvSpPr>
            <p:cNvPr id="12" name="object 10"/>
            <p:cNvSpPr/>
            <p:nvPr/>
          </p:nvSpPr>
          <p:spPr>
            <a:xfrm>
              <a:off x="5358459" y="3938979"/>
              <a:ext cx="1282060" cy="10992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532644" y="5105232"/>
              <a:ext cx="9954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Launcher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803885-6535-4018-A206-A92321879840}"/>
              </a:ext>
            </a:extLst>
          </p:cNvPr>
          <p:cNvGrpSpPr/>
          <p:nvPr/>
        </p:nvGrpSpPr>
        <p:grpSpPr>
          <a:xfrm>
            <a:off x="2951214" y="3980137"/>
            <a:ext cx="1277280" cy="1473538"/>
            <a:chOff x="2951214" y="3847137"/>
            <a:chExt cx="1277280" cy="1473538"/>
          </a:xfrm>
        </p:grpSpPr>
        <p:sp>
          <p:nvSpPr>
            <p:cNvPr id="11" name="object 12"/>
            <p:cNvSpPr/>
            <p:nvPr/>
          </p:nvSpPr>
          <p:spPr>
            <a:xfrm>
              <a:off x="2951214" y="3847137"/>
              <a:ext cx="1277280" cy="11017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209054" y="5105231"/>
              <a:ext cx="7616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Jammer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44A783-4719-47D4-AF96-5B516368E8BD}"/>
              </a:ext>
            </a:extLst>
          </p:cNvPr>
          <p:cNvGrpSpPr/>
          <p:nvPr/>
        </p:nvGrpSpPr>
        <p:grpSpPr>
          <a:xfrm>
            <a:off x="1039330" y="5657501"/>
            <a:ext cx="962010" cy="1269881"/>
            <a:chOff x="1039330" y="5624251"/>
            <a:chExt cx="962010" cy="1269881"/>
          </a:xfrm>
        </p:grpSpPr>
        <p:pic>
          <p:nvPicPr>
            <p:cNvPr id="30" name="object 6"/>
            <p:cNvPicPr/>
            <p:nvPr/>
          </p:nvPicPr>
          <p:blipFill>
            <a:blip r:embed="rId7" cstate="print"/>
            <a:srcRect l="7992" r="15986"/>
            <a:stretch>
              <a:fillRect/>
            </a:stretch>
          </p:blipFill>
          <p:spPr>
            <a:xfrm>
              <a:off x="1039330" y="5624251"/>
              <a:ext cx="962010" cy="94840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086953" y="6678688"/>
              <a:ext cx="8778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Ammunition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73CB27C-620E-481F-A364-EB64CAF2657C}"/>
              </a:ext>
            </a:extLst>
          </p:cNvPr>
          <p:cNvGrpSpPr/>
          <p:nvPr/>
        </p:nvGrpSpPr>
        <p:grpSpPr>
          <a:xfrm>
            <a:off x="3059670" y="5662036"/>
            <a:ext cx="1166918" cy="1237304"/>
            <a:chOff x="3059670" y="5628786"/>
            <a:chExt cx="1166918" cy="1237304"/>
          </a:xfrm>
        </p:grpSpPr>
        <p:sp>
          <p:nvSpPr>
            <p:cNvPr id="31" name="object 3"/>
            <p:cNvSpPr/>
            <p:nvPr/>
          </p:nvSpPr>
          <p:spPr>
            <a:xfrm>
              <a:off x="3059670" y="5628786"/>
              <a:ext cx="1166918" cy="9619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12941" y="6650646"/>
              <a:ext cx="11136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Fire </a:t>
              </a:r>
              <a:r>
                <a:rPr lang="en-US" sz="800" b="1" dirty="0" err="1"/>
                <a:t>Contrl</a:t>
              </a:r>
              <a:r>
                <a:rPr lang="en-US" sz="800" b="1" dirty="0"/>
                <a:t> Sys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446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2299" y="1326488"/>
            <a:ext cx="6134101" cy="1735015"/>
          </a:xfrm>
          <a:prstGeom prst="rect">
            <a:avLst/>
          </a:prstGeom>
        </p:spPr>
        <p:txBody>
          <a:bodyPr wrap="square" lIns="0" tIns="9069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150" b="1" dirty="0">
                <a:latin typeface="+mj-lt"/>
              </a:rPr>
              <a:t>Группа компаний JCBL</a:t>
            </a:r>
            <a:r>
              <a:rPr lang="en-US" sz="1150" dirty="0">
                <a:latin typeface="Poppins Light" panose="00000400000000000000" pitchFamily="2" charset="0"/>
                <a:cs typeface="Poppins Light" panose="00000400000000000000" pitchFamily="2" charset="0"/>
              </a:rPr>
              <a:t>является маяком страсти и вдохновения. Основанная в 1989 году, мы превратили смелую концепцию в динамичную реальность, положительно влияющую на жизнь более миллиарда человек во всем мире.</a:t>
            </a:r>
          </a:p>
          <a:p>
            <a:pPr algn="l">
              <a:lnSpc>
                <a:spcPct val="130000"/>
              </a:lnSpc>
              <a:spcBef>
                <a:spcPts val="900"/>
              </a:spcBef>
            </a:pPr>
            <a:r>
              <a:rPr lang="en-US" sz="1150" dirty="0">
                <a:latin typeface="Poppins Light" panose="00000400000000000000" pitchFamily="2" charset="0"/>
                <a:cs typeface="Poppins Light" panose="00000400000000000000" pitchFamily="2" charset="0"/>
              </a:rPr>
              <a:t>Начав с первых шагов в сфере мобильных решений, сегодня Группа завоевала прочное присутствие в ключевых секторах экономики, включая мобильные приложения,</a:t>
            </a:r>
            <a:r>
              <a:rPr lang="en-US" sz="115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Оборона</a:t>
            </a:r>
            <a:r>
              <a:rPr lang="en-US" sz="1150" dirty="0">
                <a:latin typeface="Poppins Light" panose="00000400000000000000" pitchFamily="2" charset="0"/>
                <a:cs typeface="Poppins Light" panose="00000400000000000000" pitchFamily="2" charset="0"/>
              </a:rPr>
              <a:t>и аэрокосмическая промышленность, детали и компоненты для железных дорог, автобусов и промышленности, сельское хозяйство, а также приборы измерения и контроля.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2299" y="673611"/>
            <a:ext cx="3899197" cy="304800"/>
          </a:xfrm>
        </p:spPr>
        <p:txBody>
          <a:bodyPr vert="horz" lIns="54864" tIns="9069" rIns="54864" bIns="27432" rtlCol="0" anchor="b">
            <a:noAutofit/>
          </a:bodyPr>
          <a:lstStyle/>
          <a:p>
            <a:pPr marL="30855" algn="l">
              <a:spcBef>
                <a:spcPts val="72"/>
              </a:spcBef>
              <a:defRPr/>
            </a:pPr>
            <a:r>
              <a:rPr lang="en-US" sz="1800" spc="68" dirty="0">
                <a:solidFill>
                  <a:schemeClr val="tx1"/>
                </a:solidFill>
                <a:cs typeface="Poppins Light" panose="00000400000000000000" pitchFamily="2" charset="0"/>
              </a:rPr>
              <a:t>JCBL GROUP</a:t>
            </a:r>
          </a:p>
        </p:txBody>
      </p:sp>
      <p:sp>
        <p:nvSpPr>
          <p:cNvPr id="5" name="Rectangle 4"/>
          <p:cNvSpPr/>
          <p:nvPr/>
        </p:nvSpPr>
        <p:spPr>
          <a:xfrm>
            <a:off x="4941249" y="3386957"/>
            <a:ext cx="2040576" cy="21026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16" indent="-171416" algn="l">
              <a:lnSpc>
                <a:spcPct val="120000"/>
              </a:lnSpc>
              <a:spcBef>
                <a:spcPts val="500"/>
              </a:spcBef>
              <a:buFont typeface="Arial" panose="020B0704020202020204" pitchFamily="34" charset="0"/>
              <a:buChar char="•"/>
            </a:pPr>
            <a:r>
              <a:rPr lang="en-IN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35+</a:t>
            </a: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годы</a:t>
            </a:r>
          </a:p>
          <a:p>
            <a:pPr marL="171416" indent="-171416" algn="l">
              <a:lnSpc>
                <a:spcPct val="120000"/>
              </a:lnSpc>
              <a:spcBef>
                <a:spcPts val="500"/>
              </a:spcBef>
              <a:buFont typeface="Arial" panose="020B0704020202020204" pitchFamily="34" charset="0"/>
              <a:buChar char="•"/>
            </a:pPr>
            <a:r>
              <a:rPr lang="en-IN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5</a:t>
            </a: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Производственные мощности</a:t>
            </a:r>
          </a:p>
          <a:p>
            <a:pPr marL="171416" indent="-171416" algn="l">
              <a:lnSpc>
                <a:spcPct val="120000"/>
              </a:lnSpc>
              <a:spcBef>
                <a:spcPts val="500"/>
              </a:spcBef>
              <a:buFont typeface="Arial" panose="020B0704020202020204" pitchFamily="34" charset="0"/>
              <a:buChar char="•"/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216.87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миллион долларов США</a:t>
            </a:r>
          </a:p>
          <a:p>
            <a:pPr marL="171416" indent="-171416" algn="l">
              <a:lnSpc>
                <a:spcPct val="120000"/>
              </a:lnSpc>
              <a:spcBef>
                <a:spcPts val="500"/>
              </a:spcBef>
              <a:buFont typeface="Arial" panose="020B0704020202020204" pitchFamily="34" charset="0"/>
              <a:buChar char="•"/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20%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CAGR</a:t>
            </a:r>
          </a:p>
          <a:p>
            <a:pPr marL="171416" indent="-171416" algn="l">
              <a:lnSpc>
                <a:spcPct val="120000"/>
              </a:lnSpc>
              <a:spcBef>
                <a:spcPts val="500"/>
              </a:spcBef>
              <a:buFont typeface="Arial" panose="020B0704020202020204" pitchFamily="34" charset="0"/>
              <a:buChar char="•"/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500+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Клиенты</a:t>
            </a:r>
          </a:p>
          <a:p>
            <a:pPr marL="171416" indent="-171416" algn="l">
              <a:lnSpc>
                <a:spcPct val="120000"/>
              </a:lnSpc>
              <a:spcBef>
                <a:spcPts val="500"/>
              </a:spcBef>
              <a:buFont typeface="Arial" panose="020B0704020202020204" pitchFamily="34" charset="0"/>
              <a:buChar char="•"/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30+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Страны</a:t>
            </a:r>
          </a:p>
          <a:p>
            <a:pPr marL="171416" indent="-171416" algn="l">
              <a:lnSpc>
                <a:spcPct val="120000"/>
              </a:lnSpc>
              <a:spcBef>
                <a:spcPts val="500"/>
              </a:spcBef>
              <a:buFont typeface="Arial" panose="020B0704020202020204" pitchFamily="34" charset="0"/>
              <a:buChar char="•"/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2.76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Миллион квадратных футов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Производство</a:t>
            </a:r>
            <a:r>
              <a:rPr lang="en-US" altLang="en-GB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GB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реа</a:t>
            </a:r>
          </a:p>
          <a:p>
            <a:pPr marL="171416" indent="-171416" algn="l">
              <a:lnSpc>
                <a:spcPct val="120000"/>
              </a:lnSpc>
              <a:spcBef>
                <a:spcPts val="500"/>
              </a:spcBef>
              <a:buFont typeface="Arial" panose="020B0704020202020204" pitchFamily="34" charset="0"/>
              <a:buChar char="•"/>
            </a:pPr>
            <a:r>
              <a:rPr lang="en-GB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2000+</a:t>
            </a:r>
            <a:r>
              <a:rPr lang="en-GB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Обученные специалисты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</p:txBody>
      </p:sp>
      <p:pic>
        <p:nvPicPr>
          <p:cNvPr id="3" name="Picture 2" descr="1"/>
          <p:cNvPicPr>
            <a:picLocks noChangeAspect="1"/>
          </p:cNvPicPr>
          <p:nvPr/>
        </p:nvPicPr>
        <p:blipFill>
          <a:blip r:embed="rId3"/>
          <a:srcRect l="3247" t="60498" r="14676" b="4212"/>
          <a:stretch>
            <a:fillRect/>
          </a:stretch>
        </p:blipFill>
        <p:spPr>
          <a:xfrm>
            <a:off x="622299" y="3413662"/>
            <a:ext cx="4243926" cy="2361687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</p:cNvCxnSpPr>
          <p:nvPr/>
        </p:nvCxnSpPr>
        <p:spPr>
          <a:xfrm>
            <a:off x="622299" y="1085002"/>
            <a:ext cx="6359526" cy="0"/>
          </a:xfrm>
          <a:prstGeom prst="line">
            <a:avLst/>
          </a:prstGeom>
          <a:ln w="28575">
            <a:solidFill>
              <a:srgbClr val="FC9915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055" y="1235473"/>
            <a:ext cx="6212631" cy="2449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Введение</a:t>
            </a:r>
          </a:p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В ответ на растущую угрозу, которую враждебные дроны представляют для критической инфраструктуры и национальной безопасности, ADSL разработала передовые многоуровневые решения по борьбе с дронами, предназначенные для быстрого обнаружения, точного отслеживания и надежной нейтрализации несанкционированных воздушных угроз.</a:t>
            </a:r>
          </a:p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Это отечественное решение объединяет передовые радиолокационные технологии, средства радиопомех, электрооптическое/инфракрасное (EO/IR) наблюдение, дроны-перехватчики и механизмы жесткого уничтожения, обеспечивая комплексную защиту стратегических объектов, приграничных территорий и особо важных зон. ADSL предлагает нижеуказанный широкий спектр решений для борьбы с дронами.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3680" y="3822895"/>
            <a:ext cx="391831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spcBef>
                <a:spcPts val="1200"/>
              </a:spcBef>
              <a:buAutoNum type="arabicPeriod"/>
            </a:pPr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Ручная система противодействия дронам (HCDS)</a:t>
            </a:r>
          </a:p>
          <a:p>
            <a:pPr marL="228600" indent="-228600" algn="l">
              <a:spcBef>
                <a:spcPts val="1200"/>
              </a:spcBef>
              <a:buFontTx/>
              <a:buAutoNum type="arabicPeriod"/>
            </a:pPr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Переносная противодронная система (ПЗРК)</a:t>
            </a:r>
          </a:p>
          <a:p>
            <a:pPr marL="228600" indent="-228600" algn="l">
              <a:spcBef>
                <a:spcPts val="1200"/>
              </a:spcBef>
              <a:buFontTx/>
              <a:buAutoNum type="arabicPeriod"/>
            </a:pPr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Система защиты от дронов Net-Catcher (NCADS)</a:t>
            </a:r>
          </a:p>
          <a:p>
            <a:pPr marL="228600" indent="-228600" algn="l">
              <a:spcBef>
                <a:spcPts val="1200"/>
              </a:spcBef>
              <a:buFontTx/>
              <a:buAutoNum type="arabicPeriod"/>
            </a:pPr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Автомобильная система защиты от дронов (VMADS)</a:t>
            </a:r>
          </a:p>
          <a:p>
            <a:pPr marL="228600" indent="-228600" algn="l">
              <a:spcBef>
                <a:spcPts val="1200"/>
              </a:spcBef>
              <a:buFontTx/>
              <a:buAutoNum type="arabicPeriod"/>
            </a:pPr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Инфразащитная система защиты от дронов (IPADS)</a:t>
            </a:r>
          </a:p>
          <a:p>
            <a:pPr marL="228600" indent="-228600" algn="l">
              <a:spcBef>
                <a:spcPts val="1200"/>
              </a:spcBef>
              <a:buFontTx/>
              <a:buAutoNum type="arabicPeriod"/>
            </a:pPr>
            <a:r>
              <a:rPr lang="en-US" altLang="en-IN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6. Пограничный надзор и охрана периметра</a:t>
            </a:r>
          </a:p>
        </p:txBody>
      </p:sp>
      <p:sp>
        <p:nvSpPr>
          <p:cNvPr id="20" name="object 2"/>
          <p:cNvSpPr txBox="1"/>
          <p:nvPr/>
        </p:nvSpPr>
        <p:spPr>
          <a:xfrm>
            <a:off x="612773" y="636998"/>
            <a:ext cx="4661753" cy="327622"/>
          </a:xfrm>
          <a:prstGeom prst="rect">
            <a:avLst/>
          </a:prstGeom>
        </p:spPr>
        <p:txBody>
          <a:bodyPr vert="horz" wrap="square" lIns="0" tIns="70708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14856" algn="l">
              <a:spcBef>
                <a:spcPts val="54"/>
              </a:spcBef>
            </a:pPr>
            <a:r>
              <a:rPr lang="en-US" altLang="en-IN" sz="1800" cap="all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ADSL РЕШЕНИЯ ДЛЯ ПРОТИВ ДРОНОВ</a:t>
            </a:r>
          </a:p>
        </p:txBody>
      </p:sp>
    </p:spTree>
    <p:extLst>
      <p:ext uri="{BB962C8B-B14F-4D97-AF65-F5344CB8AC3E}">
        <p14:creationId xmlns:p14="http://schemas.microsoft.com/office/powerpoint/2010/main" val="1540243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5" t="11087" b="2175"/>
          <a:stretch>
            <a:fillRect/>
          </a:stretch>
        </p:blipFill>
        <p:spPr>
          <a:xfrm>
            <a:off x="977399" y="1336494"/>
            <a:ext cx="2236840" cy="17724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44206" y="1336494"/>
            <a:ext cx="2690186" cy="17724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5503" y="3305522"/>
            <a:ext cx="6017930" cy="345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Обзор системы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Компактная, портативная, переносимая одним человеком система, подходящая для работы в полевых условиях.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Быстрая нейтрализация несанкционированных или враждебных дронов.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Перехватывайте и выводите из строя дроны на коротких и средних дистанциях без физического уничтожения.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Эффективное решение в тактических операциях, охране границ и VIP-охране.</a:t>
            </a:r>
          </a:p>
          <a:p>
            <a:pPr algn="l">
              <a:spcBef>
                <a:spcPts val="1200"/>
              </a:spcBef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Ключевая особенность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Многодиапазонные радиочастотные помехи с частотами</a:t>
            </a:r>
            <a:r>
              <a:rPr lang="en-US" sz="1100" dirty="0">
                <a:solidFill>
                  <a:schemeClr val="dk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400 МГц – 2,4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ГГц, в шести каналах..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Быстрое развертывание и ввод в эксплуатацию в течение нескольких секунд.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Форм-фактор для стрельбы с плеча или винтовки со спусковым крючком.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Рабочая дальность обнаружения до 7 км и постановки помех</a:t>
            </a:r>
            <a:r>
              <a:rPr lang="en-US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до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3 км (прямая видимость).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/>
              <a:t>Обновляемая библиотека на основе угроз для обнаружения всех разновидностей дронов.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/>
              <a:t>Обнаруживайте более 10 дронов одновременно.</a:t>
            </a:r>
            <a:endParaRPr lang="en-US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Отключает прием GPS/ГЛОНАСС/Galileo целевыми дронами, вызывая дезориентацию или автоматическую посадку.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Встроенный диагностический дисплей или светодиодные индикаторы состояния системы и состояния батареи.</a:t>
            </a:r>
          </a:p>
          <a:p>
            <a:pPr marL="171416" indent="-171416" algn="l"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Вес до 6 кг для использования одним оператором</a:t>
            </a:r>
          </a:p>
        </p:txBody>
      </p:sp>
      <p:sp>
        <p:nvSpPr>
          <p:cNvPr id="25" name="object 2"/>
          <p:cNvSpPr txBox="1"/>
          <p:nvPr/>
        </p:nvSpPr>
        <p:spPr>
          <a:xfrm>
            <a:off x="584044" y="358237"/>
            <a:ext cx="4353716" cy="625396"/>
          </a:xfrm>
          <a:prstGeom prst="rect">
            <a:avLst/>
          </a:prstGeom>
        </p:spPr>
        <p:txBody>
          <a:bodyPr vert="horz" wrap="square" lIns="0" tIns="70708" rIns="0" bIns="0" rtlCol="0">
            <a:spAutoFit/>
          </a:bodyPr>
          <a:lstStyle/>
          <a:p>
            <a:pPr marL="14856" algn="l">
              <a:spcBef>
                <a:spcPts val="54"/>
              </a:spcBef>
            </a:pPr>
            <a:r>
              <a:rPr lang="en-US" altLang="en-IN" b="1" cap="all" dirty="0">
                <a:latin typeface="+mj-lt"/>
                <a:cs typeface="Poppins Light" panose="00000400000000000000" pitchFamily="2" charset="0"/>
              </a:rPr>
              <a:t>РУЧНАЯ СИСТЕМА ПРОТИВ ДРОНА (HCDS)</a:t>
            </a:r>
          </a:p>
        </p:txBody>
      </p:sp>
    </p:spTree>
    <p:extLst>
      <p:ext uri="{BB962C8B-B14F-4D97-AF65-F5344CB8AC3E}">
        <p14:creationId xmlns:p14="http://schemas.microsoft.com/office/powerpoint/2010/main" val="3983121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0315" y="1204970"/>
            <a:ext cx="596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Система MPADS представляет собой комбинацию двух подсистем:</a:t>
            </a:r>
          </a:p>
          <a:p>
            <a:pPr marL="171416" indent="-171416" algn="l"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Устанавливаемый на рюкзаке блок обнаружения дронов</a:t>
            </a:r>
          </a:p>
          <a:p>
            <a:pPr marL="171416" indent="-171416" algn="l"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Ручной блок направленной помехи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0316" y="1850643"/>
            <a:ext cx="221366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100" b="1" dirty="0">
                <a:solidFill>
                  <a:srgbClr val="FC991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Ключевая особенность:</a:t>
            </a:r>
            <a:endParaRPr lang="en-US" sz="1100" u="sng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algn="l">
              <a:lnSpc>
                <a:spcPct val="110000"/>
              </a:lnSpc>
              <a:spcBef>
                <a:spcPts val="300"/>
              </a:spcBef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Устанавливаемый на рюкзаке блок обнаружения дронов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Обнаружение радиочастотных сигналов на 360° с классификацией сигналов (2,4 ГГц, 5,8 ГГц, GNSS, пользовательские каналы C2)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EO/IR-камера (опция) для визуального подтверждения и пассивного отслеживания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Дальность обнаружения: до 7 км в зависимости от местности и размера дрона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Обнаружьте дронов менее чем за 10</a:t>
            </a:r>
            <a:r>
              <a:rPr lang="en-US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секунды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.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Низкий</a:t>
            </a:r>
            <a:r>
              <a:rPr lang="en-US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Менять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(размер, вес и мощность) с бесшумной работой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Оповещения в режиме реального времени с помощью звуковой, визуальной и вибрационной обратной связи на носимом или мобильном дисплее.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Зашифрованная связь с блоком помех и центральным командованием, если необходимо.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1216" y="1850643"/>
            <a:ext cx="2418893" cy="460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100" b="1" dirty="0">
                <a:solidFill>
                  <a:srgbClr val="FC991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Ключевая особенность:</a:t>
            </a:r>
            <a:endParaRPr lang="en-US" sz="1100" b="1" u="sng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algn="l">
              <a:lnSpc>
                <a:spcPct val="110000"/>
              </a:lnSpc>
              <a:spcBef>
                <a:spcPts val="300"/>
              </a:spcBef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Ручной блок направленной помехи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Многодиапазонное глушение</a:t>
            </a:r>
            <a:r>
              <a:rPr lang="en-US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например.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GNSS, 2,4 ГГц, 5,8 ГГц и пользовательские радиочастотные диапазоны.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Система поддерживает глушение</a:t>
            </a:r>
            <a:r>
              <a:rPr lang="en-US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фуг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частота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диапазоны от 400 МГц до 2,4 ГГц одновременно в 3-6 каналах.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Направленная антенна с высоким коэффициентом усиления для точного поражения цели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Эффективная дальность постановки помех до 1,5 - 2</a:t>
            </a:r>
            <a:r>
              <a:rPr lang="en-US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км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LoS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Работа по триггеру с защитной блокировкой и переключателем режима (прерывание/отключение)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Питание от аккумулятора (с возможностью замены на месте), время работы &gt;1 часа.</a:t>
            </a:r>
          </a:p>
          <a:p>
            <a:pPr marL="171416" indent="-171416" algn="l">
              <a:lnSpc>
                <a:spcPct val="110000"/>
              </a:lnSpc>
              <a:spcBef>
                <a:spcPts val="2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Прочный для использования одним человеком в боевых условиях.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r="9417"/>
          <a:stretch>
            <a:fillRect/>
          </a:stretch>
        </p:blipFill>
        <p:spPr>
          <a:xfrm>
            <a:off x="2845057" y="2570018"/>
            <a:ext cx="1599659" cy="3457087"/>
          </a:xfrm>
          <a:prstGeom prst="rect">
            <a:avLst/>
          </a:prstGeom>
        </p:spPr>
      </p:pic>
      <p:sp>
        <p:nvSpPr>
          <p:cNvPr id="25" name="object 2"/>
          <p:cNvSpPr txBox="1"/>
          <p:nvPr/>
        </p:nvSpPr>
        <p:spPr>
          <a:xfrm>
            <a:off x="562940" y="356051"/>
            <a:ext cx="4459003" cy="625396"/>
          </a:xfrm>
          <a:prstGeom prst="rect">
            <a:avLst/>
          </a:prstGeom>
        </p:spPr>
        <p:txBody>
          <a:bodyPr vert="horz" wrap="square" lIns="0" tIns="70708" rIns="0" bIns="0" rtlCol="0">
            <a:spAutoFit/>
          </a:bodyPr>
          <a:lstStyle/>
          <a:p>
            <a:pPr marL="14856" algn="l">
              <a:spcBef>
                <a:spcPts val="54"/>
              </a:spcBef>
            </a:pPr>
            <a:r>
              <a:rPr lang="en-US" altLang="en-IN" b="1" cap="all" dirty="0">
                <a:cs typeface="Poppins Light" panose="00000400000000000000" pitchFamily="2" charset="0"/>
              </a:rPr>
              <a:t>ПЕРЕНОСНАЯ ПРОТИВОДРОННАЯ СИСТЕМА (ПЗРК)</a:t>
            </a:r>
          </a:p>
        </p:txBody>
      </p:sp>
    </p:spTree>
    <p:extLst>
      <p:ext uri="{BB962C8B-B14F-4D97-AF65-F5344CB8AC3E}">
        <p14:creationId xmlns:p14="http://schemas.microsoft.com/office/powerpoint/2010/main" val="3707755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17295" y="1268143"/>
            <a:ext cx="3635391" cy="2304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Обзор системы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Усовершенствованное решение перехвата, устанавливаемое на дронах, предназначенное для захвата вражеских дронов в целости и сохранности с помощью механизма сетевой стрельбы.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Развертывание сети для опутывания, вывода из строя или буксировки целевого дрона в безопасное место.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Перехватывайте и выводите из строя дроны на расстоянии видимости без физического уничтожения.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Позволяет безопасно возвращать вражеские БПЛА для судебно-медицинской экспертизы, извлечения данных или утилизации.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295" y="3632428"/>
            <a:ext cx="3795048" cy="26202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Ключевая особенность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Многороторный БПЛА с</a:t>
            </a:r>
            <a:r>
              <a:rPr lang="pt-BR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ЭО/ИК-камера для визуального обнаружения целей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мощность и система запуска сети.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/>
              <a:t>Связь на частоте 2,4 ГГц/5,8 ГГц, шифрование AES-256, канал передачи данных на расстоянии 4–5 км.</a:t>
            </a:r>
            <a:endParaRPr lang="en-US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Автономное обнаружение и сопровождение целей с помощью искусственного интеллекта.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Дальность действия дрона до 2-3 км (прямая видимость).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Сетка для стрельбы, чтобы сбить дрон за счет запутывания несущих винтов.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Размер нетто</a:t>
            </a:r>
            <a:r>
              <a:rPr lang="en-US" sz="1100" dirty="0"/>
              <a:t>Диаметр 3-5 м, Нейлон</a:t>
            </a:r>
            <a:endParaRPr lang="en-US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Эффективная дальность: 10–30 метров от дрона-мишени.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Захват и буксировка дрона-мишени на базу.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017" y="1336938"/>
            <a:ext cx="2491543" cy="19050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031" y="3548503"/>
            <a:ext cx="1547264" cy="12974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13927" r="6130" b="9069"/>
          <a:stretch>
            <a:fillRect/>
          </a:stretch>
        </p:blipFill>
        <p:spPr>
          <a:xfrm>
            <a:off x="4896105" y="5023113"/>
            <a:ext cx="1887440" cy="1466460"/>
          </a:xfrm>
          <a:prstGeom prst="rect">
            <a:avLst/>
          </a:prstGeom>
        </p:spPr>
      </p:pic>
      <p:sp>
        <p:nvSpPr>
          <p:cNvPr id="25" name="object 2"/>
          <p:cNvSpPr txBox="1"/>
          <p:nvPr/>
        </p:nvSpPr>
        <p:spPr>
          <a:xfrm>
            <a:off x="629828" y="372676"/>
            <a:ext cx="4266277" cy="625396"/>
          </a:xfrm>
          <a:prstGeom prst="rect">
            <a:avLst/>
          </a:prstGeom>
        </p:spPr>
        <p:txBody>
          <a:bodyPr vert="horz" wrap="square" lIns="0" tIns="70708" rIns="0" bIns="0" rtlCol="0">
            <a:spAutoFit/>
          </a:bodyPr>
          <a:lstStyle/>
          <a:p>
            <a:pPr marL="14856" algn="l">
              <a:spcBef>
                <a:spcPts val="54"/>
              </a:spcBef>
            </a:pPr>
            <a:r>
              <a:rPr lang="en-US" altLang="en-IN" b="1" cap="all" dirty="0">
                <a:cs typeface="Poppins Light" panose="00000400000000000000" pitchFamily="2" charset="0"/>
              </a:rPr>
              <a:t>СИСТЕМА ПРОТИВОДРОННОЙ СИСТЕМЫ СЕТИ-ЛОВУШНИКА (NCADS)</a:t>
            </a:r>
          </a:p>
        </p:txBody>
      </p:sp>
    </p:spTree>
    <p:extLst>
      <p:ext uri="{BB962C8B-B14F-4D97-AF65-F5344CB8AC3E}">
        <p14:creationId xmlns:p14="http://schemas.microsoft.com/office/powerpoint/2010/main" val="998140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0691" y="1412686"/>
            <a:ext cx="3076910" cy="533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Обзор системы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Новейшая мобильная платформа, предназначенная для обнаружения, отслеживания и нейтрализации беспилотных летательных аппаратов (БПЛА) и дронов.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Системы интегрированы с радаром, прицелом, радиоэлектронной борьбой и оружием направленной энергии, чтобы обеспечить комплексную защиту от угроз беспилотников.</a:t>
            </a:r>
          </a:p>
          <a:p>
            <a:pPr algn="l">
              <a:lnSpc>
                <a:spcPct val="120000"/>
              </a:lnSpc>
              <a:spcBef>
                <a:spcPts val="1800"/>
              </a:spcBef>
            </a:pPr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Ключевая особенность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Мобильность и быстрое развертывание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Автоматическое обнаружение и классификация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Автоматический</a:t>
            </a:r>
            <a:r>
              <a:rPr lang="en-US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Нейтрализация</a:t>
            </a: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 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Способность</a:t>
            </a:r>
            <a:r>
              <a:rPr lang="en-US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нейтрализовать</a:t>
            </a: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рои дронов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Подходит для быстрого развертывания в аэропорту, зоне полевых операций и среди гражданского населения для защиты от потенциальных атак дронов.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0"/>
          <a:stretch>
            <a:fillRect/>
          </a:stretch>
        </p:blipFill>
        <p:spPr>
          <a:xfrm>
            <a:off x="4021781" y="1483910"/>
            <a:ext cx="2893227" cy="27722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45" y="4488872"/>
            <a:ext cx="2882177" cy="1795202"/>
          </a:xfrm>
          <a:prstGeom prst="rect">
            <a:avLst/>
          </a:prstGeom>
        </p:spPr>
      </p:pic>
      <p:sp>
        <p:nvSpPr>
          <p:cNvPr id="25" name="object 2"/>
          <p:cNvSpPr txBox="1"/>
          <p:nvPr/>
        </p:nvSpPr>
        <p:spPr>
          <a:xfrm>
            <a:off x="596418" y="372675"/>
            <a:ext cx="4519900" cy="625396"/>
          </a:xfrm>
          <a:prstGeom prst="rect">
            <a:avLst/>
          </a:prstGeom>
        </p:spPr>
        <p:txBody>
          <a:bodyPr vert="horz" wrap="square" lIns="0" tIns="70708" rIns="0" bIns="0" rtlCol="0">
            <a:spAutoFit/>
          </a:bodyPr>
          <a:lstStyle/>
          <a:p>
            <a:pPr marL="14856" algn="l">
              <a:spcBef>
                <a:spcPts val="54"/>
              </a:spcBef>
            </a:pPr>
            <a:r>
              <a:rPr lang="en-US" altLang="en-IN" b="1" cap="all" dirty="0">
                <a:cs typeface="Poppins Light" panose="00000400000000000000" pitchFamily="2" charset="0"/>
              </a:rPr>
              <a:t>VEHICLE MOUNTED ANTI DRONE SYSTEM</a:t>
            </a:r>
          </a:p>
        </p:txBody>
      </p:sp>
    </p:spTree>
    <p:extLst>
      <p:ext uri="{BB962C8B-B14F-4D97-AF65-F5344CB8AC3E}">
        <p14:creationId xmlns:p14="http://schemas.microsoft.com/office/powerpoint/2010/main" val="387179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84602" y="1710058"/>
            <a:ext cx="1769333" cy="176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3D-радар наблюдения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Покрытие по азимуту 360°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Дальность обнаружения: до 5–15 км (настраиваемая)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Отслеживает несколько целей одновременно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6727" y="1674181"/>
            <a:ext cx="176933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Электрооптическая/инфракрасная (EO/IR) система прицела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Визуальная идентификация и автоматическое отслеживание угроз, угрожающих дронам.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Возможность дневного/ночного видения.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Лазерный дальномер (опция)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98493" y="3687107"/>
            <a:ext cx="1909287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Модуль радиочастотного обнаружения и подавления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Обнаруживает частоты связи дронов (2,4 ГГц/5,8 ГГц)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Глушит GNSS и радиочастотные связи, чтобы отключить управление дроном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Нарушается связь дрона с оператором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26726" y="3687107"/>
            <a:ext cx="1769335" cy="214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Система жесткого убийства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Нейтрализация враждебных дронов с помощью кинетических нарушений.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Оружие направленной энергии (лазер)</a:t>
            </a:r>
          </a:p>
          <a:p>
            <a:pPr marL="171416" indent="-171416" algn="l">
              <a:lnSpc>
                <a:spcPct val="110000"/>
              </a:lnSpc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Net-Gun Launcher или кинетическое убийство с минимальным побочным ущербом.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98492" y="6095737"/>
            <a:ext cx="46393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Подразделение командования и управления (C2)</a:t>
            </a:r>
          </a:p>
          <a:p>
            <a:pPr marL="171416" indent="-171416" algn="l"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Централизованная обработка и координация данных об угрозах и действиях системы.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3" r="9320" b="23407"/>
          <a:stretch>
            <a:fillRect/>
          </a:stretch>
        </p:blipFill>
        <p:spPr>
          <a:xfrm>
            <a:off x="526130" y="1880426"/>
            <a:ext cx="1015331" cy="12353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01" y="1891236"/>
            <a:ext cx="1186623" cy="11866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89" r="31200" b="63326"/>
          <a:stretch>
            <a:fillRect/>
          </a:stretch>
        </p:blipFill>
        <p:spPr>
          <a:xfrm>
            <a:off x="406975" y="3828078"/>
            <a:ext cx="1122788" cy="13409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4" r="3900" b="20808"/>
          <a:stretch>
            <a:fillRect/>
          </a:stretch>
        </p:blipFill>
        <p:spPr>
          <a:xfrm>
            <a:off x="3807421" y="3937613"/>
            <a:ext cx="976985" cy="1101189"/>
          </a:xfrm>
          <a:prstGeom prst="rect">
            <a:avLst/>
          </a:prstGeom>
        </p:spPr>
      </p:pic>
      <p:sp>
        <p:nvSpPr>
          <p:cNvPr id="22" name="Title 1"/>
          <p:cNvSpPr txBox="1"/>
          <p:nvPr/>
        </p:nvSpPr>
        <p:spPr>
          <a:xfrm>
            <a:off x="608927" y="465786"/>
            <a:ext cx="4397597" cy="576061"/>
          </a:xfrm>
          <a:prstGeom prst="rect">
            <a:avLst/>
          </a:prstGeom>
        </p:spPr>
        <p:txBody>
          <a:bodyPr vert="horz" lIns="54844" tIns="27422" rIns="54844" bIns="27422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1800" dirty="0">
                <a:latin typeface="+mn-lt"/>
                <a:cs typeface="Poppins Light" panose="00000400000000000000" pitchFamily="2" charset="0"/>
              </a:rPr>
              <a:t>Система дронов для защиты инфраструктуры (IPDS)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0910E08-B587-4004-BAC6-8351424BEEA4}"/>
              </a:ext>
            </a:extLst>
          </p:cNvPr>
          <p:cNvSpPr txBox="1"/>
          <p:nvPr/>
        </p:nvSpPr>
        <p:spPr>
          <a:xfrm>
            <a:off x="2414025" y="1316389"/>
            <a:ext cx="2487149" cy="270823"/>
          </a:xfrm>
          <a:prstGeom prst="rect">
            <a:avLst/>
          </a:prstGeom>
        </p:spPr>
        <p:txBody>
          <a:bodyPr vert="horz" wrap="square" lIns="54844" tIns="27422" rIns="54844" bIns="27422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1400" cap="none" dirty="0">
                <a:latin typeface="+mn-lt"/>
                <a:cs typeface="Poppins Light" panose="00000400000000000000" pitchFamily="2" charset="0"/>
              </a:rPr>
              <a:t>Ключ</a:t>
            </a:r>
            <a:r>
              <a:rPr lang="fr-FR" sz="1400" cap="none" dirty="0" err="1">
                <a:latin typeface="+mn-lt"/>
                <a:cs typeface="Poppins Light" panose="00000400000000000000" pitchFamily="2" charset="0"/>
              </a:rPr>
              <a:t>Особенность</a:t>
            </a:r>
            <a:endParaRPr lang="fr-FR" sz="1400" cap="none" dirty="0">
              <a:latin typeface="+mn-lt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524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9436" y="1346189"/>
            <a:ext cx="3326993" cy="548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Обзор системы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Комплексный, многоуровневый</a:t>
            </a:r>
            <a:r>
              <a:rPr lang="en-US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защита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решения, предназначенные для обеспечения безопасности чувствительных объектов, таких как авиабазы ​​и пограничные посты.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Электрический умный силовой забор-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Оснащен детектором вибрации для начального уровня безопасности.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Инфракрасные и тепловизионные камеры высокого разрешения-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Интегрирован со встроенной видеоаналитикой для обнаружения вторжений в режиме реального времени.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Системы обнаружения подземной вибрации-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Используйте подземные оптоволоконные кабели для выявления угроз, в том числе при прокладке туннелей.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Радары-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Интегрирован с входами радара и датчиков для автоматического обнаружения и отслеживания целей в сложных условиях местности и погодных условиях.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Командный центр управления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-Использует аналитику на основе искусственного интеллекта для фильтрации ложных тревог и обеспечивает отслеживание злоумышленников в реальном времени с помощью 3D-картографии и координирует действия быстрого реагирования.</a:t>
            </a:r>
          </a:p>
          <a:p>
            <a:pPr marL="171416" indent="-171416" algn="l">
              <a:lnSpc>
                <a:spcPct val="110000"/>
              </a:lnSpc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Специализированные дроны наблюдения-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Обеспечьте воздушный мониторинг и улучшите ситуационную осведомленность в режиме реального времени.</a:t>
            </a:r>
          </a:p>
        </p:txBody>
      </p:sp>
      <p:sp>
        <p:nvSpPr>
          <p:cNvPr id="25" name="object 2"/>
          <p:cNvSpPr txBox="1"/>
          <p:nvPr/>
        </p:nvSpPr>
        <p:spPr>
          <a:xfrm>
            <a:off x="622583" y="409095"/>
            <a:ext cx="4428530" cy="625396"/>
          </a:xfrm>
          <a:prstGeom prst="rect">
            <a:avLst/>
          </a:prstGeom>
        </p:spPr>
        <p:txBody>
          <a:bodyPr vert="horz" wrap="square" lIns="0" tIns="70708" rIns="0" bIns="0" rtlCol="0">
            <a:spAutoFit/>
          </a:bodyPr>
          <a:lstStyle/>
          <a:p>
            <a:pPr marL="14856" algn="l">
              <a:spcBef>
                <a:spcPts val="54"/>
              </a:spcBef>
            </a:pPr>
            <a:r>
              <a:rPr lang="en-US" altLang="en-IN" b="1" cap="all" dirty="0">
                <a:cs typeface="Poppins Light" panose="00000400000000000000" pitchFamily="2" charset="0"/>
              </a:rPr>
              <a:t>Пограничный надзор и охрана периметра</a:t>
            </a:r>
          </a:p>
        </p:txBody>
      </p:sp>
      <p:pic>
        <p:nvPicPr>
          <p:cNvPr id="1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667" y="1436375"/>
            <a:ext cx="2795307" cy="18012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4A6248B-629C-4D3F-826C-C5E36DA46DF7}"/>
              </a:ext>
            </a:extLst>
          </p:cNvPr>
          <p:cNvGrpSpPr/>
          <p:nvPr/>
        </p:nvGrpSpPr>
        <p:grpSpPr>
          <a:xfrm>
            <a:off x="4040297" y="3811332"/>
            <a:ext cx="2785300" cy="1801293"/>
            <a:chOff x="4450579" y="3811333"/>
            <a:chExt cx="2375018" cy="1535958"/>
          </a:xfrm>
        </p:grpSpPr>
        <p:pic>
          <p:nvPicPr>
            <p:cNvPr id="16" name="object 2"/>
            <p:cNvPicPr/>
            <p:nvPr/>
          </p:nvPicPr>
          <p:blipFill rotWithShape="1">
            <a:blip r:embed="rId3" cstate="print"/>
            <a:srcRect l="47399"/>
            <a:stretch/>
          </p:blipFill>
          <p:spPr>
            <a:xfrm>
              <a:off x="4450579" y="4086882"/>
              <a:ext cx="861919" cy="1242613"/>
            </a:xfrm>
            <a:prstGeom prst="rect">
              <a:avLst/>
            </a:prstGeom>
          </p:spPr>
        </p:pic>
        <p:pic>
          <p:nvPicPr>
            <p:cNvPr id="17" name="object 5"/>
            <p:cNvPicPr/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52228" y="3811333"/>
              <a:ext cx="1373369" cy="1535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409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602648" y="127565"/>
            <a:ext cx="4280864" cy="902395"/>
          </a:xfrm>
          <a:prstGeom prst="rect">
            <a:avLst/>
          </a:prstGeom>
        </p:spPr>
        <p:txBody>
          <a:bodyPr vert="horz" wrap="square" lIns="0" tIns="70708" rIns="0" bIns="0" rtlCol="0" anchor="b">
            <a:spAutoFit/>
          </a:bodyPr>
          <a:lstStyle/>
          <a:p>
            <a:pPr marL="14856" algn="l">
              <a:spcBef>
                <a:spcPts val="54"/>
              </a:spcBef>
            </a:pPr>
            <a:r>
              <a:rPr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Платформа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&amp;</a:t>
            </a:r>
            <a:r>
              <a:rPr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Парашютная система для десантирования с воздуха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для грузового самолета C130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7" y="1230572"/>
            <a:ext cx="2845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400" b="1" dirty="0">
                <a:cs typeface="Poppins Light" panose="00000400000000000000" pitchFamily="2" charset="0"/>
              </a:rPr>
              <a:t>Система тяжелого падения – 20T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A81937-9411-47F1-B05A-FA16F238E413}"/>
              </a:ext>
            </a:extLst>
          </p:cNvPr>
          <p:cNvGrpSpPr/>
          <p:nvPr/>
        </p:nvGrpSpPr>
        <p:grpSpPr>
          <a:xfrm>
            <a:off x="622532" y="1888708"/>
            <a:ext cx="1320567" cy="3551919"/>
            <a:chOff x="622533" y="1939509"/>
            <a:chExt cx="944920" cy="2541544"/>
          </a:xfrm>
        </p:grpSpPr>
        <p:sp>
          <p:nvSpPr>
            <p:cNvPr id="27" name="object 13"/>
            <p:cNvSpPr/>
            <p:nvPr/>
          </p:nvSpPr>
          <p:spPr>
            <a:xfrm>
              <a:off x="622534" y="3781537"/>
              <a:ext cx="944919" cy="6995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pic>
          <p:nvPicPr>
            <p:cNvPr id="28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533" y="2858640"/>
              <a:ext cx="941492" cy="736092"/>
            </a:xfrm>
            <a:prstGeom prst="rect">
              <a:avLst/>
            </a:prstGeom>
          </p:spPr>
        </p:pic>
        <p:sp>
          <p:nvSpPr>
            <p:cNvPr id="29" name="object 24"/>
            <p:cNvSpPr/>
            <p:nvPr/>
          </p:nvSpPr>
          <p:spPr>
            <a:xfrm>
              <a:off x="622533" y="1939509"/>
              <a:ext cx="936922" cy="7204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</p:grpSp>
      <p:sp>
        <p:nvSpPr>
          <p:cNvPr id="30" name="Rectangle 6"/>
          <p:cNvSpPr/>
          <p:nvPr/>
        </p:nvSpPr>
        <p:spPr>
          <a:xfrm>
            <a:off x="2067239" y="1822034"/>
            <a:ext cx="2988216" cy="3978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5000"/>
              </a:lnSpc>
            </a:pPr>
            <a:r>
              <a:rPr lang="en-IN" sz="1100" b="1" cap="all" dirty="0">
                <a:latin typeface="Poppins Light" panose="00000400000000000000" pitchFamily="2" charset="0"/>
                <a:cs typeface="Poppins Light" panose="00000400000000000000" pitchFamily="2" charset="0"/>
              </a:rPr>
              <a:t>Цель:</a:t>
            </a:r>
          </a:p>
          <a:p>
            <a:pPr algn="l">
              <a:lnSpc>
                <a:spcPct val="105000"/>
              </a:lnSpc>
            </a:pP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Предназначен для десантирования техники массой до 20 тонн с грузового самолета С130.</a:t>
            </a:r>
          </a:p>
          <a:p>
            <a:pPr algn="l">
              <a:lnSpc>
                <a:spcPct val="105000"/>
              </a:lnSpc>
              <a:spcBef>
                <a:spcPts val="600"/>
              </a:spcBef>
            </a:pPr>
            <a:r>
              <a:rPr lang="en-IN" sz="1100" b="1" cap="all" dirty="0">
                <a:latin typeface="Poppins Light" panose="00000400000000000000" pitchFamily="2" charset="0"/>
                <a:cs typeface="Poppins Light" panose="00000400000000000000" pitchFamily="2" charset="0"/>
              </a:rPr>
              <a:t>Ключевые компоненты:</a:t>
            </a:r>
          </a:p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Алюминиевая сверхпрочная конструкция</a:t>
            </a:r>
            <a:b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(на основе экструзии)</a:t>
            </a:r>
          </a:p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Прецизионные механизмы (сотовые,</a:t>
            </a:r>
            <a:b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таймерный механизм)</a:t>
            </a:r>
          </a:p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Парашютная система</a:t>
            </a:r>
          </a:p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Тяжелое производство, экструзия, ковка, механическая обработка</a:t>
            </a:r>
          </a:p>
          <a:p>
            <a:pPr algn="l">
              <a:lnSpc>
                <a:spcPct val="105000"/>
              </a:lnSpc>
              <a:spcBef>
                <a:spcPts val="600"/>
              </a:spcBef>
            </a:pPr>
            <a:r>
              <a:rPr lang="en-IN" sz="1100" b="1" cap="all" dirty="0">
                <a:latin typeface="Poppins Light" panose="00000400000000000000" pitchFamily="2" charset="0"/>
                <a:cs typeface="Poppins Light" panose="00000400000000000000" pitchFamily="2" charset="0"/>
              </a:rPr>
              <a:t>Основные подсистемы:</a:t>
            </a:r>
          </a:p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Платформенная система:</a:t>
            </a:r>
          </a:p>
          <a:p>
            <a:pPr lvl="1" indent="-182935" algn="l">
              <a:lnSpc>
                <a:spcPct val="105000"/>
              </a:lnSpc>
              <a:buFont typeface="Arial" panose="020B0704020202020204" pitchFamily="34" charset="0"/>
              <a:buChar char="•"/>
            </a:pP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Для паллетирования и крепления боевой техники и грузов</a:t>
            </a:r>
          </a:p>
          <a:p>
            <a:pPr lvl="1" indent="-182935" algn="l">
              <a:lnSpc>
                <a:spcPct val="105000"/>
              </a:lnSpc>
              <a:buFont typeface="Arial" panose="020B0704020202020204" pitchFamily="34" charset="0"/>
              <a:buChar char="•"/>
            </a:pP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Обеспечивает крепление парашютной системы.</a:t>
            </a:r>
          </a:p>
          <a:p>
            <a:pPr marL="171450" indent="-1714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Парашютная система:</a:t>
            </a:r>
          </a:p>
          <a:p>
            <a:pPr lvl="1" indent="-182935" algn="l">
              <a:lnSpc>
                <a:spcPct val="105000"/>
              </a:lnSpc>
              <a:buFont typeface="Arial" panose="020B0704020202020204" pitchFamily="34" charset="0"/>
              <a:buChar char="•"/>
            </a:pP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Извлекает и замедляет платформу с полезным грузом во время сброса с самолета.</a:t>
            </a:r>
          </a:p>
        </p:txBody>
      </p:sp>
      <p:pic>
        <p:nvPicPr>
          <p:cNvPr id="31" name="object 9"/>
          <p:cNvPicPr/>
          <p:nvPr/>
        </p:nvPicPr>
        <p:blipFill>
          <a:blip r:embed="rId5" cstate="print"/>
          <a:srcRect t="2599" b="1"/>
          <a:stretch>
            <a:fillRect/>
          </a:stretch>
        </p:blipFill>
        <p:spPr>
          <a:xfrm>
            <a:off x="4883511" y="2287677"/>
            <a:ext cx="1999656" cy="982088"/>
          </a:xfrm>
          <a:prstGeom prst="rect">
            <a:avLst/>
          </a:prstGeom>
        </p:spPr>
      </p:pic>
      <p:pic>
        <p:nvPicPr>
          <p:cNvPr id="32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75300" y="3778874"/>
            <a:ext cx="1083858" cy="1667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57407" y="1230787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Клиент:</a:t>
            </a:r>
          </a:p>
          <a:p>
            <a:pPr algn="l"/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Министерство</a:t>
            </a:r>
            <a:r>
              <a:rPr lang="en-US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Оборона</a:t>
            </a: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(ИНДИЯ)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36147" y="5835979"/>
            <a:ext cx="6271053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Страны, имеющие парк самолетов C130:</a:t>
            </a:r>
          </a:p>
          <a:p>
            <a:pPr algn="l">
              <a:lnSpc>
                <a:spcPct val="110000"/>
              </a:lnSpc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США, Австралия, Канада, Индия, Италия, Великобритания, Бахрейн, Бангладеш, Дания, Франция, Германия, Ирак, Израиль, Южная Корея, Кувейт, Норвегия, Оман, Катар, Саудовская Аравия, Тунис, Новая Зеландия, Индонезия, Филиппины и Египет.</a:t>
            </a:r>
          </a:p>
        </p:txBody>
      </p:sp>
      <p:pic>
        <p:nvPicPr>
          <p:cNvPr id="43" name="Picture 42" descr="Min"/>
          <p:cNvPicPr>
            <a:picLocks noChangeAspect="1"/>
          </p:cNvPicPr>
          <p:nvPr/>
        </p:nvPicPr>
        <p:blipFill rotWithShape="1">
          <a:blip r:embed="rId7"/>
          <a:srcRect l="2709" t="12793" r="84090" b="11208"/>
          <a:stretch>
            <a:fillRect/>
          </a:stretch>
        </p:blipFill>
        <p:spPr>
          <a:xfrm>
            <a:off x="3672887" y="1233246"/>
            <a:ext cx="1090540" cy="4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1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621948" y="715793"/>
            <a:ext cx="4661753" cy="327622"/>
          </a:xfrm>
          <a:prstGeom prst="rect">
            <a:avLst/>
          </a:prstGeom>
        </p:spPr>
        <p:txBody>
          <a:bodyPr vert="horz" wrap="square" lIns="0" tIns="70708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14856" algn="l">
              <a:spcBef>
                <a:spcPts val="54"/>
              </a:spcBef>
            </a:pPr>
            <a:r>
              <a:rPr lang="en-IN" sz="1800" cap="all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Сброс военно-морского груза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1D4502-C440-46E5-B3C1-9F6C084EAFD0}"/>
              </a:ext>
            </a:extLst>
          </p:cNvPr>
          <p:cNvGrpSpPr/>
          <p:nvPr/>
        </p:nvGrpSpPr>
        <p:grpSpPr>
          <a:xfrm>
            <a:off x="738323" y="2913308"/>
            <a:ext cx="2620016" cy="3554654"/>
            <a:chOff x="621948" y="2796933"/>
            <a:chExt cx="2259730" cy="3065843"/>
          </a:xfrm>
        </p:grpSpPr>
        <p:sp>
          <p:nvSpPr>
            <p:cNvPr id="8" name="object 12"/>
            <p:cNvSpPr/>
            <p:nvPr/>
          </p:nvSpPr>
          <p:spPr>
            <a:xfrm>
              <a:off x="622022" y="4463214"/>
              <a:ext cx="2259656" cy="1399562"/>
            </a:xfrm>
            <a:prstGeom prst="rect">
              <a:avLst/>
            </a:prstGeom>
            <a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  <p:sp>
          <p:nvSpPr>
            <p:cNvPr id="9" name="object 7"/>
            <p:cNvSpPr/>
            <p:nvPr/>
          </p:nvSpPr>
          <p:spPr>
            <a:xfrm>
              <a:off x="621948" y="2796933"/>
              <a:ext cx="2259656" cy="1399562"/>
            </a:xfrm>
            <a:prstGeom prst="rect">
              <a:avLst/>
            </a:prstGeom>
            <a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954" dirty="0">
                <a:latin typeface="Poppins Light" panose="00000400000000000000" pitchFamily="2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3734429" y="4812838"/>
            <a:ext cx="3093385" cy="146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ts val="300"/>
              </a:spcBef>
            </a:pPr>
            <a:r>
              <a:rPr lang="en-IN" sz="1200" b="1" cap="all" dirty="0">
                <a:latin typeface="Poppins Light" panose="00000400000000000000" pitchFamily="2" charset="0"/>
                <a:cs typeface="Poppins Light" panose="00000400000000000000" pitchFamily="2" charset="0"/>
              </a:rPr>
              <a:t>Ключевые виды деятельности: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IN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Ремонт платформы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IN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Новый ремешок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IN" sz="12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Сделан новый тройной кабель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IN" sz="12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Пиропатрон и кабель платформы (электроника)</a:t>
            </a:r>
            <a:endParaRPr lang="en-IN" sz="12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910" y="1237224"/>
            <a:ext cx="6331861" cy="56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200" dirty="0">
                <a:latin typeface="Poppins Light" panose="00000400000000000000" pitchFamily="2" charset="0"/>
              </a:rPr>
              <a:t>Сбрасывание военно-морских грузов - это доставка грузов на корабли военно-морских сил в море с использованием парашютов или техники на малой высоте, позволяющая быстро пополнить запасы во время операций, гуманитарных миссий или когда стыковка невозможна.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34429" y="2873023"/>
            <a:ext cx="2837636" cy="1503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  <a:spcBef>
                <a:spcPts val="300"/>
              </a:spcBef>
            </a:pPr>
            <a:r>
              <a:rPr lang="en-US" sz="1200" b="1" cap="all" dirty="0">
                <a:latin typeface="Poppins Light" panose="00000400000000000000" pitchFamily="2" charset="0"/>
                <a:cs typeface="Poppins Light" panose="00000400000000000000" pitchFamily="2" charset="0"/>
              </a:rPr>
              <a:t>Проблемы:</a:t>
            </a:r>
            <a:endParaRPr lang="en-IN" sz="12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IN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Точность и таргетинг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IN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Погода и морские условия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IN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Ограничения парашютной системы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IN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Навигация и связь</a:t>
            </a:r>
          </a:p>
          <a:p>
            <a:pPr marL="171416" indent="-171416" algn="l">
              <a:lnSpc>
                <a:spcPct val="110000"/>
              </a:lnSpc>
              <a:spcBef>
                <a:spcPts val="300"/>
              </a:spcBef>
              <a:buFont typeface="Arial" panose="020B0704020202020204" pitchFamily="34" charset="0"/>
              <a:buChar char="•"/>
            </a:pPr>
            <a:r>
              <a:rPr lang="en-IN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Ограничения платформы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11530" y="2072016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Клиент:</a:t>
            </a:r>
          </a:p>
          <a:p>
            <a:pPr algn="l"/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INS KARNA, Министерство</a:t>
            </a:r>
            <a:r>
              <a:rPr lang="en-US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Оборона</a:t>
            </a: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(ИНДИЯ)</a:t>
            </a:r>
          </a:p>
        </p:txBody>
      </p:sp>
      <p:pic>
        <p:nvPicPr>
          <p:cNvPr id="43" name="Picture 42" descr="Min"/>
          <p:cNvPicPr>
            <a:picLocks noChangeAspect="1"/>
          </p:cNvPicPr>
          <p:nvPr/>
        </p:nvPicPr>
        <p:blipFill rotWithShape="1">
          <a:blip r:embed="rId6"/>
          <a:srcRect l="2709" t="12793" r="84090" b="11208"/>
          <a:stretch>
            <a:fillRect/>
          </a:stretch>
        </p:blipFill>
        <p:spPr>
          <a:xfrm>
            <a:off x="997853" y="1980541"/>
            <a:ext cx="1556661" cy="68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4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0569" y="439153"/>
            <a:ext cx="4596450" cy="576922"/>
          </a:xfrm>
          <a:prstGeom prst="rect">
            <a:avLst/>
          </a:prstGeom>
        </p:spPr>
        <p:txBody>
          <a:bodyPr vert="horz" wrap="square" lIns="0" tIns="70708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14856" algn="l">
              <a:spcBef>
                <a:spcPts val="54"/>
              </a:spcBef>
            </a:pPr>
            <a:r>
              <a:rPr lang="en-IN" sz="1800" cap="all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Тормозной парашют и</a:t>
            </a:r>
            <a:r>
              <a:rPr lang="en-GB" sz="1800" cap="all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Военный боевой парашют</a:t>
            </a:r>
            <a:endParaRPr lang="en-IN" sz="1800" cap="all" dirty="0">
              <a:solidFill>
                <a:schemeClr val="tx1"/>
              </a:solidFill>
              <a:latin typeface="+mn-lt"/>
              <a:cs typeface="Poppins Light" panose="00000400000000000000" pitchFamily="2" charset="0"/>
            </a:endParaRPr>
          </a:p>
        </p:txBody>
      </p:sp>
      <p:sp>
        <p:nvSpPr>
          <p:cNvPr id="39" name="object 25"/>
          <p:cNvSpPr/>
          <p:nvPr/>
        </p:nvSpPr>
        <p:spPr>
          <a:xfrm>
            <a:off x="640568" y="2137899"/>
            <a:ext cx="2805796" cy="1497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algn="l"/>
            <a:endParaRPr sz="954" dirty="0">
              <a:latin typeface="Poppins Light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701" y="3751585"/>
            <a:ext cx="24375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latin typeface="Poppins Light" panose="00000400000000000000" pitchFamily="2" charset="0"/>
              </a:rPr>
              <a:t>Тормозные парашюты</a:t>
            </a:r>
            <a:r>
              <a:rPr lang="en-US" sz="1100" dirty="0">
                <a:latin typeface="Poppins Light" panose="00000400000000000000" pitchFamily="2" charset="0"/>
              </a:rPr>
              <a:t>Также известные как тормозные парашюты или тормозные парашюты, представляют собой небольшие парашюты, которые используются для быстрого снижения скорости объекта. Они обычно используются в авиации, космосе и автоспорте, где обычные тормозные системы недостаточны или невозможны.</a:t>
            </a:r>
          </a:p>
          <a:p>
            <a:pPr algn="l">
              <a:spcBef>
                <a:spcPts val="600"/>
              </a:spcBef>
            </a:pP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Как партнер по развитию и производству (DCPP), мы получили заказ на прототип на 15 единиц. После успешного тестирования мы обеспечим передачу технологии (</a:t>
            </a:r>
            <a:r>
              <a:rPr lang="en-US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ТоТ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) для будущих заказов.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12864" y="1375837"/>
            <a:ext cx="301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Клиент:</a:t>
            </a:r>
          </a:p>
          <a:p>
            <a:pPr algn="l"/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Министерство обороны</a:t>
            </a:r>
          </a:p>
        </p:txBody>
      </p:sp>
      <p:pic>
        <p:nvPicPr>
          <p:cNvPr id="4" name="Picture 3" descr="Min"/>
          <p:cNvPicPr>
            <a:picLocks noChangeAspect="1"/>
          </p:cNvPicPr>
          <p:nvPr/>
        </p:nvPicPr>
        <p:blipFill rotWithShape="1">
          <a:blip r:embed="rId3"/>
          <a:srcRect l="2709" t="12793" r="84090" b="11208"/>
          <a:stretch>
            <a:fillRect/>
          </a:stretch>
        </p:blipFill>
        <p:spPr>
          <a:xfrm>
            <a:off x="2076075" y="1319547"/>
            <a:ext cx="1387652" cy="6085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35634" y="3751585"/>
            <a:ext cx="301055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latin typeface="Poppins Light" panose="00000400000000000000" pitchFamily="2" charset="0"/>
              </a:rPr>
              <a:t>MCPS (парашютная система для переноски человека)</a:t>
            </a:r>
            <a:r>
              <a:rPr lang="en-US" sz="1100" dirty="0">
                <a:latin typeface="Poppins Light" panose="00000400000000000000" pitchFamily="2" charset="0"/>
              </a:rPr>
              <a:t>— специализированный военный парашют, предназначенный для безопасного переброски личного состава в полной боевой экипировке с самолетов. Он обеспечивает контролируемый спуск, маневренность и безопасную посадку в сложных условиях, таких как леса, водоемы и большие высоты.</a:t>
            </a:r>
          </a:p>
          <a:p>
            <a:pPr marL="171416" indent="-171416" algn="l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MCPS позволяет спецназу использовать снаряжение, используя такие методы, как HAHO, HAMO и HALO.</a:t>
            </a:r>
          </a:p>
          <a:p>
            <a:pPr marL="171416" indent="-171416" algn="l">
              <a:buFont typeface="Arial" panose="020B07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Он соответствует международным стандартам, соответствует рекомендациям по тестированию PIA.</a:t>
            </a:r>
          </a:p>
          <a:p>
            <a:pPr marL="171416" indent="-171416" algn="l">
              <a:buFont typeface="Arial" panose="020B07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Одобрено Центром военной летной годности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288" y="2142230"/>
            <a:ext cx="3109251" cy="14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8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1357699" y="3411437"/>
            <a:ext cx="2027975" cy="328727"/>
          </a:xfrm>
          <a:prstGeom prst="rect">
            <a:avLst/>
          </a:prstGeom>
        </p:spPr>
        <p:txBody>
          <a:bodyPr wrap="square" lIns="0" tIns="18284" rIns="0" bIns="0">
            <a:noAutofit/>
          </a:bodyPr>
          <a:lstStyle>
            <a:lvl1pPr marL="127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9pPr>
          </a:lstStyle>
          <a:p>
            <a:pPr algn="l">
              <a:spcBef>
                <a:spcPts val="144"/>
              </a:spcBef>
            </a:pPr>
            <a:r>
              <a:rPr lang="en-US" altLang="en-US" sz="1050" b="1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Детали и компоненты для железных дорог, Б</a:t>
            </a:r>
            <a:r>
              <a:rPr lang="en-US" altLang="en-US" sz="1050" b="1" dirty="0">
                <a:solidFill>
                  <a:schemeClr val="bg2">
                    <a:lumMod val="10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использовать</a:t>
            </a:r>
            <a:r>
              <a:rPr lang="en-US" altLang="en-US" sz="1050" b="1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 и отрасли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357796" y="3925809"/>
            <a:ext cx="2027878" cy="1123382"/>
          </a:xfrm>
          <a:prstGeom prst="rect">
            <a:avLst/>
          </a:prstGeom>
        </p:spPr>
        <p:txBody>
          <a:bodyPr wrap="square" lIns="0" tIns="7618" rIns="0" bIns="0">
            <a:spAutoFit/>
          </a:bodyPr>
          <a:lstStyle/>
          <a:p>
            <a:pPr marL="110468" indent="-102850" algn="l">
              <a:spcBef>
                <a:spcPts val="60"/>
              </a:spcBef>
              <a:buFont typeface="Arial" panose="020B0704020202020204" pitchFamily="34" charset="0"/>
              <a:buChar char="•"/>
              <a:defRPr/>
            </a:pPr>
            <a:r>
              <a:rPr lang="en-US" sz="1000" kern="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FRP/GRP</a:t>
            </a:r>
          </a:p>
          <a:p>
            <a:pPr marL="110468" indent="-102850" algn="l">
              <a:spcBef>
                <a:spcPts val="60"/>
              </a:spcBef>
              <a:buFont typeface="Arial" panose="020B0704020202020204" pitchFamily="34" charset="0"/>
              <a:buChar char="•"/>
              <a:defRPr/>
            </a:pPr>
            <a:r>
              <a:rPr lang="en-US" sz="1000" kern="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Листовой металл/Тяжелое машиностроение/Общее производство</a:t>
            </a:r>
          </a:p>
          <a:p>
            <a:pPr marL="110468" indent="-102850" algn="l">
              <a:spcBef>
                <a:spcPts val="60"/>
              </a:spcBef>
              <a:buFont typeface="Arial" panose="020B0704020202020204" pitchFamily="34" charset="0"/>
              <a:buChar char="•"/>
              <a:defRPr/>
            </a:pPr>
            <a:r>
              <a:rPr lang="en-US" sz="1000" kern="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Сиденья</a:t>
            </a:r>
          </a:p>
          <a:p>
            <a:pPr marL="110468" indent="-102850" algn="l">
              <a:spcBef>
                <a:spcPts val="60"/>
              </a:spcBef>
              <a:buFont typeface="Arial" panose="020B0704020202020204" pitchFamily="34" charset="0"/>
              <a:buChar char="•"/>
              <a:defRPr/>
            </a:pPr>
            <a:r>
              <a:rPr lang="en-US" sz="1000" kern="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Оконные рамы и компоненты</a:t>
            </a:r>
            <a:endParaRPr sz="1000" kern="0" dirty="0">
              <a:solidFill>
                <a:sysClr val="windowText" lastClr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5" name="object 22"/>
          <p:cNvSpPr txBox="1"/>
          <p:nvPr/>
        </p:nvSpPr>
        <p:spPr>
          <a:xfrm>
            <a:off x="1357795" y="1731251"/>
            <a:ext cx="2008096" cy="180045"/>
          </a:xfrm>
          <a:prstGeom prst="rect">
            <a:avLst/>
          </a:prstGeom>
        </p:spPr>
        <p:txBody>
          <a:bodyPr lIns="0" tIns="18284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9pPr>
          </a:lstStyle>
          <a:p>
            <a:pPr algn="l">
              <a:spcBef>
                <a:spcPts val="144"/>
              </a:spcBef>
            </a:pPr>
            <a:r>
              <a:rPr lang="en-US" altLang="en-US" sz="1050" b="1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Мобильные приложения</a:t>
            </a:r>
          </a:p>
        </p:txBody>
      </p:sp>
      <p:sp>
        <p:nvSpPr>
          <p:cNvPr id="27" name="object 22"/>
          <p:cNvSpPr txBox="1"/>
          <p:nvPr/>
        </p:nvSpPr>
        <p:spPr>
          <a:xfrm>
            <a:off x="1357795" y="2064648"/>
            <a:ext cx="2008096" cy="839200"/>
          </a:xfrm>
          <a:prstGeom prst="rect">
            <a:avLst/>
          </a:prstGeom>
        </p:spPr>
        <p:txBody>
          <a:bodyPr lIns="0" tIns="18284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9pPr>
          </a:lstStyle>
          <a:p>
            <a:pPr marL="110468" indent="-102850" algn="l">
              <a:spcBef>
                <a:spcPts val="144"/>
              </a:spcBef>
              <a:buFont typeface="Arial" panose="020B0704020202020204" pitchFamily="34" charset="0"/>
              <a:buChar char="•"/>
            </a:pPr>
            <a:r>
              <a:rPr lang="en-IN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Пассажирские перевозки</a:t>
            </a:r>
          </a:p>
          <a:p>
            <a:pPr marL="110468" indent="-102850" algn="l">
              <a:spcBef>
                <a:spcPts val="144"/>
              </a:spcBef>
              <a:buFont typeface="Arial" panose="020B0704020202020204" pitchFamily="34" charset="0"/>
              <a:buChar char="•"/>
            </a:pPr>
            <a:r>
              <a:rPr lang="en-IN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Транспортные средства специального назначения</a:t>
            </a:r>
          </a:p>
          <a:p>
            <a:pPr marL="110468" indent="-102850" algn="l">
              <a:spcBef>
                <a:spcPts val="144"/>
              </a:spcBef>
              <a:buFont typeface="Arial" panose="020B0704020202020204" pitchFamily="34" charset="0"/>
              <a:buChar char="•"/>
            </a:pPr>
            <a:r>
              <a:rPr lang="en-IN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Здравоохранение</a:t>
            </a:r>
          </a:p>
          <a:p>
            <a:pPr marL="110468" indent="-102850" algn="l">
              <a:spcBef>
                <a:spcPts val="144"/>
              </a:spcBef>
              <a:buFont typeface="Arial" panose="020B0704020202020204" pitchFamily="34" charset="0"/>
              <a:buChar char="•"/>
            </a:pPr>
            <a:r>
              <a:rPr lang="en-US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Логистика</a:t>
            </a:r>
          </a:p>
          <a:p>
            <a:pPr marL="110468" indent="-102850" algn="l">
              <a:spcBef>
                <a:spcPts val="144"/>
              </a:spcBef>
              <a:buFont typeface="Arial" panose="020B0704020202020204" pitchFamily="34" charset="0"/>
              <a:buChar char="•"/>
            </a:pPr>
            <a:r>
              <a:rPr lang="en-US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Горное дело и строительство</a:t>
            </a:r>
          </a:p>
        </p:txBody>
      </p:sp>
      <p:sp>
        <p:nvSpPr>
          <p:cNvPr id="28" name="object 23"/>
          <p:cNvSpPr txBox="1"/>
          <p:nvPr/>
        </p:nvSpPr>
        <p:spPr>
          <a:xfrm>
            <a:off x="1357795" y="5626743"/>
            <a:ext cx="2322592" cy="623246"/>
          </a:xfrm>
          <a:prstGeom prst="rect">
            <a:avLst/>
          </a:prstGeom>
        </p:spPr>
        <p:txBody>
          <a:bodyPr wrap="square" lIns="0" tIns="7618" rIns="0" bIns="0">
            <a:spAutoFit/>
          </a:bodyPr>
          <a:lstStyle/>
          <a:p>
            <a:pPr marL="102850" indent="-102850" algn="l">
              <a:buFont typeface="Arial" panose="020B0704020202020204" pitchFamily="34" charset="0"/>
              <a:buChar char="•"/>
            </a:pPr>
            <a:r>
              <a:rPr lang="en-IN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Аэрокосмическая промышленность</a:t>
            </a:r>
          </a:p>
          <a:p>
            <a:pPr marL="102850" indent="-102850" algn="l">
              <a:buFont typeface="Arial" panose="020B0704020202020204" pitchFamily="34" charset="0"/>
              <a:buChar char="•"/>
            </a:pPr>
            <a:r>
              <a:rPr lang="en-US" sz="1000" kern="0" dirty="0">
                <a:latin typeface="Poppins Light" panose="00000400000000000000" pitchFamily="2" charset="0"/>
                <a:cs typeface="Poppins Light" panose="00000400000000000000" pitchFamily="2" charset="0"/>
              </a:rPr>
              <a:t>Техническое обслуживание Ремонт и капитальный ремонт</a:t>
            </a:r>
            <a:endParaRPr lang="en-US" sz="1000" kern="0" spc="-6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850" indent="-102850" algn="l">
              <a:buFont typeface="Arial" panose="020B0704020202020204" pitchFamily="34" charset="0"/>
              <a:buChar char="•"/>
            </a:pPr>
            <a:r>
              <a:rPr lang="en-IN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Бой</a:t>
            </a:r>
            <a:r>
              <a:rPr lang="en-US" altLang="en-IN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Система</a:t>
            </a:r>
            <a:endParaRPr lang="en-IN" sz="1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850" indent="-102850" algn="l">
              <a:buFont typeface="Arial" panose="020B0704020202020204" pitchFamily="34" charset="0"/>
              <a:buChar char="•"/>
            </a:pPr>
            <a:r>
              <a:rPr lang="en-IN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Земельная система</a:t>
            </a:r>
          </a:p>
        </p:txBody>
      </p:sp>
      <p:sp>
        <p:nvSpPr>
          <p:cNvPr id="2" name="Rectangle 1"/>
          <p:cNvSpPr/>
          <p:nvPr/>
        </p:nvSpPr>
        <p:spPr>
          <a:xfrm>
            <a:off x="4754907" y="2055267"/>
            <a:ext cx="15377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50" indent="-102850" algn="l">
              <a:buFont typeface="Arial" panose="020B0704020202020204" pitchFamily="34" charset="0"/>
              <a:buChar char="•"/>
            </a:pPr>
            <a:r>
              <a:rPr lang="en-US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Клапаны</a:t>
            </a:r>
          </a:p>
          <a:p>
            <a:pPr marL="102850" indent="-102850" algn="l">
              <a:buFont typeface="Arial" panose="020B0704020202020204" pitchFamily="34" charset="0"/>
              <a:buChar char="•"/>
            </a:pPr>
            <a:r>
              <a:rPr lang="en-US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Фитинги для компрессионных трубок</a:t>
            </a:r>
          </a:p>
          <a:p>
            <a:pPr marL="102850" indent="-102850" algn="l">
              <a:buFont typeface="Arial" panose="020B0704020202020204" pitchFamily="34" charset="0"/>
              <a:buChar char="•"/>
            </a:pPr>
            <a:r>
              <a:rPr lang="en-US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Изготовленные на заказ детали</a:t>
            </a:r>
          </a:p>
          <a:p>
            <a:pPr marL="102850" indent="-102850" algn="l">
              <a:buFont typeface="Arial" panose="020B0704020202020204" pitchFamily="34" charset="0"/>
              <a:buChar char="•"/>
            </a:pPr>
            <a:r>
              <a:rPr lang="en-US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Коллекторы</a:t>
            </a:r>
          </a:p>
        </p:txBody>
      </p:sp>
      <p:sp>
        <p:nvSpPr>
          <p:cNvPr id="3" name="Rectangle 2"/>
          <p:cNvSpPr/>
          <p:nvPr/>
        </p:nvSpPr>
        <p:spPr>
          <a:xfrm>
            <a:off x="4755092" y="3942315"/>
            <a:ext cx="18775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50" indent="-102850" algn="l">
              <a:buFont typeface="Arial" panose="020B0704020202020204" pitchFamily="34" charset="0"/>
              <a:buChar char="•"/>
            </a:pPr>
            <a:r>
              <a:rPr lang="en-IN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Подготовка земли</a:t>
            </a:r>
          </a:p>
          <a:p>
            <a:pPr marL="102850" indent="-102850" algn="l">
              <a:buFont typeface="Arial" panose="020B0704020202020204" pitchFamily="34" charset="0"/>
              <a:buChar char="•"/>
            </a:pPr>
            <a:r>
              <a:rPr lang="en-IN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Подготовка посевного ложа</a:t>
            </a:r>
          </a:p>
          <a:p>
            <a:pPr marL="102850" indent="-102850" algn="l">
              <a:buFont typeface="Arial" panose="020B0704020202020204" pitchFamily="34" charset="0"/>
              <a:buChar char="•"/>
            </a:pPr>
            <a:r>
              <a:rPr lang="en-IN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Управление остатками урожая</a:t>
            </a:r>
          </a:p>
        </p:txBody>
      </p:sp>
      <p:sp>
        <p:nvSpPr>
          <p:cNvPr id="31" name="object 22"/>
          <p:cNvSpPr txBox="1"/>
          <p:nvPr/>
        </p:nvSpPr>
        <p:spPr>
          <a:xfrm>
            <a:off x="1357796" y="5278657"/>
            <a:ext cx="2466559" cy="180045"/>
          </a:xfrm>
          <a:prstGeom prst="rect">
            <a:avLst/>
          </a:prstGeom>
        </p:spPr>
        <p:txBody>
          <a:bodyPr wrap="square" lIns="0" tIns="18284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9pPr>
          </a:lstStyle>
          <a:p>
            <a:pPr algn="l">
              <a:spcBef>
                <a:spcPts val="144"/>
              </a:spcBef>
            </a:pPr>
            <a:r>
              <a:rPr lang="en-US" altLang="en-US" sz="1050" b="1" dirty="0" err="1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Оборона</a:t>
            </a:r>
            <a:r>
              <a:rPr lang="en-US" altLang="en-US" sz="1050" b="1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и аэрокосмические решения</a:t>
            </a:r>
          </a:p>
        </p:txBody>
      </p:sp>
      <p:sp>
        <p:nvSpPr>
          <p:cNvPr id="32" name="object 22"/>
          <p:cNvSpPr txBox="1"/>
          <p:nvPr/>
        </p:nvSpPr>
        <p:spPr>
          <a:xfrm>
            <a:off x="4823487" y="1575470"/>
            <a:ext cx="1751194" cy="341628"/>
          </a:xfrm>
          <a:prstGeom prst="rect">
            <a:avLst/>
          </a:prstGeom>
        </p:spPr>
        <p:txBody>
          <a:bodyPr wrap="square" lIns="0" tIns="18284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9pPr>
          </a:lstStyle>
          <a:p>
            <a:pPr algn="l">
              <a:spcBef>
                <a:spcPts val="144"/>
              </a:spcBef>
            </a:pPr>
            <a:r>
              <a:rPr lang="en-US" altLang="en-US" sz="1050" b="1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Приборы измерения и контроля</a:t>
            </a:r>
          </a:p>
        </p:txBody>
      </p:sp>
      <p:sp>
        <p:nvSpPr>
          <p:cNvPr id="33" name="object 22"/>
          <p:cNvSpPr txBox="1"/>
          <p:nvPr/>
        </p:nvSpPr>
        <p:spPr>
          <a:xfrm>
            <a:off x="4755092" y="3572675"/>
            <a:ext cx="1877515" cy="180045"/>
          </a:xfrm>
          <a:prstGeom prst="rect">
            <a:avLst/>
          </a:prstGeom>
        </p:spPr>
        <p:txBody>
          <a:bodyPr wrap="square" lIns="0" tIns="18284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9pPr>
          </a:lstStyle>
          <a:p>
            <a:pPr algn="l">
              <a:spcBef>
                <a:spcPts val="144"/>
              </a:spcBef>
            </a:pPr>
            <a:r>
              <a:rPr lang="en-US" altLang="en-US" sz="1050" b="1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Сельскохозяйственное оборудование</a:t>
            </a:r>
          </a:p>
        </p:txBody>
      </p:sp>
      <p:sp>
        <p:nvSpPr>
          <p:cNvPr id="24" name="object 3"/>
          <p:cNvSpPr txBox="1"/>
          <p:nvPr/>
        </p:nvSpPr>
        <p:spPr>
          <a:xfrm>
            <a:off x="602035" y="425342"/>
            <a:ext cx="4221447" cy="618279"/>
          </a:xfrm>
          <a:prstGeom prst="rect">
            <a:avLst/>
          </a:prstGeom>
        </p:spPr>
        <p:txBody>
          <a:bodyPr vert="horz" lIns="54851" tIns="7618" rIns="54851" bIns="27425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7618" algn="l">
              <a:spcBef>
                <a:spcPts val="60"/>
              </a:spcBef>
              <a:defRPr/>
            </a:pPr>
            <a:r>
              <a:rPr lang="en-IN" sz="1800" spc="48" dirty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rPr>
              <a:t>DIVERSE MANUFACTURING INTERESTS</a:t>
            </a:r>
          </a:p>
        </p:txBody>
      </p:sp>
      <p:pic>
        <p:nvPicPr>
          <p:cNvPr id="37" name="Picture 2" descr="E:\Manika\2023\Logos\Agri\Colou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774" y="3611485"/>
            <a:ext cx="427002" cy="1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JCB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8" y="1710819"/>
            <a:ext cx="528736" cy="215195"/>
          </a:xfrm>
          <a:prstGeom prst="rect">
            <a:avLst/>
          </a:prstGeom>
        </p:spPr>
      </p:pic>
      <p:pic>
        <p:nvPicPr>
          <p:cNvPr id="8" name="Picture 7" descr="MS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98" y="3543911"/>
            <a:ext cx="528736" cy="201664"/>
          </a:xfrm>
          <a:prstGeom prst="rect">
            <a:avLst/>
          </a:prstGeom>
        </p:spPr>
      </p:pic>
      <p:pic>
        <p:nvPicPr>
          <p:cNvPr id="10" name="Picture 9" descr="ADS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97" y="5307228"/>
            <a:ext cx="531056" cy="166194"/>
          </a:xfrm>
          <a:prstGeom prst="rect">
            <a:avLst/>
          </a:prstGeom>
        </p:spPr>
      </p:pic>
      <p:pic>
        <p:nvPicPr>
          <p:cNvPr id="11" name="Picture 10" descr="AURA Oran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756" y="1447521"/>
            <a:ext cx="413670" cy="44967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91649" y="1982199"/>
            <a:ext cx="299983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1649" y="3815091"/>
            <a:ext cx="299983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8110" y="5535250"/>
            <a:ext cx="299983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64472" y="1982961"/>
            <a:ext cx="251020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82756" y="3840042"/>
            <a:ext cx="251020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899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607" y="441399"/>
            <a:ext cx="4351030" cy="576922"/>
          </a:xfrm>
          <a:prstGeom prst="rect">
            <a:avLst/>
          </a:prstGeom>
        </p:spPr>
        <p:txBody>
          <a:bodyPr vert="horz" wrap="square" lIns="0" tIns="70708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14856" algn="l">
              <a:spcBef>
                <a:spcPts val="54"/>
              </a:spcBef>
            </a:pPr>
            <a:r>
              <a:rPr lang="en-US" sz="1800" cap="all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Самоходный гидравлический погрузчик с платформой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0CFB59-045C-41E7-967E-BBDFC8FB737F}"/>
              </a:ext>
            </a:extLst>
          </p:cNvPr>
          <p:cNvGrpSpPr/>
          <p:nvPr/>
        </p:nvGrpSpPr>
        <p:grpSpPr>
          <a:xfrm>
            <a:off x="898579" y="1987069"/>
            <a:ext cx="2120392" cy="4402431"/>
            <a:chOff x="321247" y="2401413"/>
            <a:chExt cx="1462512" cy="3036518"/>
          </a:xfrm>
        </p:grpSpPr>
        <p:pic>
          <p:nvPicPr>
            <p:cNvPr id="2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21247" y="2401413"/>
              <a:ext cx="1462511" cy="1301908"/>
            </a:xfrm>
            <a:prstGeom prst="rect">
              <a:avLst/>
            </a:prstGeom>
          </p:spPr>
        </p:pic>
        <p:sp>
          <p:nvSpPr>
            <p:cNvPr id="21" name="object 4"/>
            <p:cNvSpPr/>
            <p:nvPr/>
          </p:nvSpPr>
          <p:spPr>
            <a:xfrm>
              <a:off x="321248" y="3703321"/>
              <a:ext cx="1462511" cy="17346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080" dirty="0">
                <a:latin typeface="Poppins Light" panose="00000400000000000000" pitchFamily="2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40813" y="2045126"/>
            <a:ext cx="3495416" cy="4168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8" marR="10666" algn="l">
              <a:lnSpc>
                <a:spcPct val="110000"/>
              </a:lnSpc>
              <a:spcBef>
                <a:spcPts val="765"/>
              </a:spcBef>
            </a:pPr>
            <a:r>
              <a:rPr lang="en-US" sz="1100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Спроектированный, разработанный и поставленный ADRDE, HPL используется для погрузки и разгрузки тяжелых грузов с самолетов. Это также облегчает транспортировку грузов из воздушного порта на взлетно-посадочную полосу самолета.</a:t>
            </a:r>
          </a:p>
          <a:p>
            <a:pPr marL="7618" marR="10666" algn="l">
              <a:lnSpc>
                <a:spcPct val="110000"/>
              </a:lnSpc>
              <a:spcBef>
                <a:spcPts val="765"/>
              </a:spcBef>
            </a:pP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ЧАС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П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b="1" spc="26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это s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ж</a:t>
            </a:r>
            <a:r>
              <a:rPr lang="en-US" sz="1100" b="1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-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п</a:t>
            </a:r>
            <a:r>
              <a:rPr lang="en-US" sz="1100" b="1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о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п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b="1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д</a:t>
            </a:r>
            <a:r>
              <a:rPr lang="en-US" sz="1100" b="1" spc="1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фо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b="1" spc="16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т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с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по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b="1" spc="2" dirty="0">
                <a:latin typeface="Poppins Light" panose="00000400000000000000" pitchFamily="2" charset="0"/>
                <a:cs typeface="Poppins Light" panose="00000400000000000000" pitchFamily="2" charset="0"/>
              </a:rPr>
              <a:t>т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US" sz="1100" b="1" spc="2" dirty="0">
                <a:latin typeface="Poppins Light" panose="00000400000000000000" pitchFamily="2" charset="0"/>
                <a:cs typeface="Poppins Light" panose="00000400000000000000" pitchFamily="2" charset="0"/>
              </a:rPr>
              <a:t>т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я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о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н</a:t>
            </a:r>
            <a:r>
              <a:rPr lang="en-US" sz="1100" b="1" spc="2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о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ж</a:t>
            </a:r>
            <a:r>
              <a:rPr lang="en-US" sz="1100" b="1" spc="19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US" sz="1100" b="1" spc="-17" dirty="0">
                <a:latin typeface="Poppins Light" panose="00000400000000000000" pitchFamily="2" charset="0"/>
                <a:cs typeface="Poppins Light" panose="00000400000000000000" pitchFamily="2" charset="0"/>
              </a:rPr>
              <a:t>х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.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2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00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0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 кг</a:t>
            </a:r>
            <a:r>
              <a:rPr lang="en-US" sz="1100" b="1" spc="44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о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ж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С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идти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-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оа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д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,</a:t>
            </a:r>
            <a:r>
              <a:rPr lang="en-US" sz="1100" b="1" spc="17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17" dirty="0">
                <a:latin typeface="Poppins Light" panose="00000400000000000000" pitchFamily="2" charset="0"/>
                <a:cs typeface="Poppins Light" panose="00000400000000000000" pitchFamily="2" charset="0"/>
              </a:rPr>
              <a:t>ш</a:t>
            </a:r>
            <a:r>
              <a:rPr lang="en-US" sz="1100" b="1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я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т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час</a:t>
            </a:r>
            <a:r>
              <a:rPr lang="en-US" sz="1100" b="1" spc="2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й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b="1" spc="142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фо</a:t>
            </a:r>
            <a:r>
              <a:rPr lang="en-US" sz="1100" b="1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о</a:t>
            </a:r>
            <a:r>
              <a:rPr lang="en-US" sz="1100" b="1" spc="-17" dirty="0">
                <a:latin typeface="Poppins Light" panose="00000400000000000000" pitchFamily="2" charset="0"/>
                <a:cs typeface="Poppins Light" panose="00000400000000000000" pitchFamily="2" charset="0"/>
              </a:rPr>
              <a:t>ш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я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н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г</a:t>
            </a:r>
            <a:r>
              <a:rPr lang="en-US" sz="1100" b="1" spc="2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10" dirty="0">
                <a:latin typeface="Poppins Light" panose="00000400000000000000" pitchFamily="2" charset="0"/>
                <a:cs typeface="Poppins Light" panose="00000400000000000000" pitchFamily="2" charset="0"/>
              </a:rPr>
              <a:t>с</a:t>
            </a:r>
            <a:r>
              <a:rPr lang="en-US" sz="1100" b="1" spc="-7" dirty="0">
                <a:latin typeface="Poppins Light" panose="00000400000000000000" pitchFamily="2" charset="0"/>
                <a:cs typeface="Poppins Light" panose="00000400000000000000" pitchFamily="2" charset="0"/>
              </a:rPr>
              <a:t>пе</a:t>
            </a:r>
            <a:r>
              <a:rPr lang="en-US" sz="1100" b="1" spc="-14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д</a:t>
            </a:r>
            <a:r>
              <a:rPr lang="en-US" sz="1100" b="1" spc="26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3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b="1" spc="-7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US" sz="1100" b="1" spc="-14" dirty="0">
                <a:latin typeface="Poppins Light" panose="00000400000000000000" pitchFamily="2" charset="0"/>
                <a:cs typeface="Poppins Light" panose="00000400000000000000" pitchFamily="2" charset="0"/>
              </a:rPr>
              <a:t>н</a:t>
            </a:r>
            <a:r>
              <a:rPr lang="en-US" sz="1100" b="1" spc="-7" dirty="0">
                <a:latin typeface="Poppins Light" panose="00000400000000000000" pitchFamily="2" charset="0"/>
                <a:cs typeface="Poppins Light" panose="00000400000000000000" pitchFamily="2" charset="0"/>
              </a:rPr>
              <a:t>г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е:</a:t>
            </a:r>
          </a:p>
          <a:p>
            <a:pPr marL="179034" marR="1294379" indent="-171416" algn="l">
              <a:lnSpc>
                <a:spcPct val="110000"/>
              </a:lnSpc>
              <a:spcBef>
                <a:spcPts val="345"/>
              </a:spcBef>
              <a:buFont typeface="Arial" panose="020B0704020202020204" pitchFamily="34" charset="0"/>
              <a:buChar char="•"/>
            </a:pPr>
            <a:r>
              <a:rPr lang="en-US" sz="1100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ты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н</a:t>
            </a:r>
            <a:r>
              <a:rPr lang="en-US" sz="1100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объявление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н</a:t>
            </a:r>
            <a:r>
              <a:rPr lang="en-US" sz="1100" spc="1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2" dirty="0">
                <a:latin typeface="Poppins Light" panose="00000400000000000000" pitchFamily="2" charset="0"/>
                <a:cs typeface="Poppins Light" panose="00000400000000000000" pitchFamily="2" charset="0"/>
              </a:rPr>
              <a:t>ж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о</a:t>
            </a:r>
            <a:r>
              <a:rPr lang="en-US" sz="1100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spc="-17" dirty="0">
                <a:latin typeface="Poppins Light" panose="00000400000000000000" pitchFamily="2" charset="0"/>
                <a:cs typeface="Poppins Light" panose="00000400000000000000" pitchFamily="2" charset="0"/>
              </a:rPr>
              <a:t>ш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д</a:t>
            </a:r>
            <a:r>
              <a:rPr lang="en-US" sz="1100" spc="2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с</a:t>
            </a:r>
            <a:r>
              <a:rPr lang="en-US" sz="1100" spc="-14" dirty="0">
                <a:latin typeface="Poppins Light" panose="00000400000000000000" pitchFamily="2" charset="0"/>
                <a:cs typeface="Poppins Light" panose="00000400000000000000" pitchFamily="2" charset="0"/>
              </a:rPr>
              <a:t>п</a:t>
            </a:r>
            <a:r>
              <a:rPr lang="en-US" sz="1100" spc="-7" dirty="0">
                <a:latin typeface="Poppins Light" panose="00000400000000000000" pitchFamily="2" charset="0"/>
                <a:cs typeface="Poppins Light" panose="00000400000000000000" pitchFamily="2" charset="0"/>
              </a:rPr>
              <a:t>эээ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д</a:t>
            </a:r>
            <a:r>
              <a:rPr lang="en-US" sz="1100" spc="-12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=</a:t>
            </a:r>
            <a:r>
              <a:rPr lang="en-US" sz="1100" spc="25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3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2</a:t>
            </a:r>
            <a:r>
              <a:rPr lang="en-US" sz="1100" spc="113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к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депутат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час</a:t>
            </a:r>
            <a:r>
              <a:rPr lang="en-US" sz="1100" spc="147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(м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US" sz="1100" spc="-17" dirty="0">
                <a:latin typeface="Poppins Light" panose="00000400000000000000" pitchFamily="2" charset="0"/>
                <a:cs typeface="Poppins Light" panose="00000400000000000000" pitchFamily="2" charset="0"/>
              </a:rPr>
              <a:t>х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179034" marR="1294379" indent="-171416" algn="l">
              <a:lnSpc>
                <a:spcPct val="110000"/>
              </a:lnSpc>
              <a:spcBef>
                <a:spcPts val="345"/>
              </a:spcBef>
              <a:buFont typeface="Arial" panose="020B0704020202020204" pitchFamily="34" charset="0"/>
              <a:buChar char="•"/>
            </a:pPr>
            <a:r>
              <a:rPr lang="en-US" sz="1100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ты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н</a:t>
            </a:r>
            <a:r>
              <a:rPr lang="en-US" sz="1100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объявление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н</a:t>
            </a:r>
            <a:r>
              <a:rPr lang="en-US" sz="1100" spc="2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3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spc="-7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spc="-28" dirty="0">
                <a:latin typeface="Poppins Light" panose="00000400000000000000" pitchFamily="2" charset="0"/>
                <a:cs typeface="Poppins Light" panose="00000400000000000000" pitchFamily="2" charset="0"/>
              </a:rPr>
              <a:t>в</a:t>
            </a:r>
            <a:r>
              <a:rPr lang="en-US" sz="1100" spc="-7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spc="-3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spc="-10" dirty="0">
                <a:latin typeface="Poppins Light" panose="00000400000000000000" pitchFamily="2" charset="0"/>
                <a:cs typeface="Poppins Light" panose="00000400000000000000" pitchFamily="2" charset="0"/>
              </a:rPr>
              <a:t>с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spc="-47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с</a:t>
            </a:r>
            <a:r>
              <a:rPr lang="en-US" sz="1100" spc="-14" dirty="0">
                <a:latin typeface="Poppins Light" panose="00000400000000000000" pitchFamily="2" charset="0"/>
                <a:cs typeface="Poppins Light" panose="00000400000000000000" pitchFamily="2" charset="0"/>
              </a:rPr>
              <a:t>п</a:t>
            </a:r>
            <a:r>
              <a:rPr lang="en-US" sz="1100" spc="-7" dirty="0">
                <a:latin typeface="Poppins Light" panose="00000400000000000000" pitchFamily="2" charset="0"/>
                <a:cs typeface="Poppins Light" panose="00000400000000000000" pitchFamily="2" charset="0"/>
              </a:rPr>
              <a:t>эээ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д</a:t>
            </a:r>
            <a:r>
              <a:rPr lang="en-US" sz="1100" spc="29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=</a:t>
            </a:r>
            <a:r>
              <a:rPr lang="en-US" sz="1100" spc="25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1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0</a:t>
            </a:r>
            <a:r>
              <a:rPr lang="en-US" sz="1100" spc="104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к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депутат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час</a:t>
            </a:r>
            <a:r>
              <a:rPr lang="en-US" sz="1100" spc="147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(м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US" sz="1100" spc="-17" dirty="0">
                <a:latin typeface="Poppins Light" panose="00000400000000000000" pitchFamily="2" charset="0"/>
                <a:cs typeface="Poppins Light" panose="00000400000000000000" pitchFamily="2" charset="0"/>
              </a:rPr>
              <a:t>х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179034" marR="1294379" indent="-171416" algn="l">
              <a:lnSpc>
                <a:spcPct val="110000"/>
              </a:lnSpc>
              <a:spcBef>
                <a:spcPts val="345"/>
              </a:spcBef>
              <a:buFont typeface="Arial" panose="020B0704020202020204" pitchFamily="34" charset="0"/>
              <a:buChar char="•"/>
            </a:pP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куча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д</a:t>
            </a:r>
            <a:r>
              <a:rPr lang="en-US" sz="1100" spc="2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п</a:t>
            </a:r>
            <a:r>
              <a:rPr lang="en-US" sz="1100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в</a:t>
            </a:r>
            <a:r>
              <a:rPr lang="en-US" sz="1100" spc="2" dirty="0">
                <a:latin typeface="Poppins Light" panose="00000400000000000000" pitchFamily="2" charset="0"/>
                <a:cs typeface="Poppins Light" panose="00000400000000000000" pitchFamily="2" charset="0"/>
              </a:rPr>
              <a:t>ж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о</a:t>
            </a:r>
            <a:r>
              <a:rPr lang="en-US" sz="1100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  <a:r>
              <a:rPr lang="en-US" sz="1100" spc="5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с</a:t>
            </a:r>
            <a:r>
              <a:rPr lang="en-US" sz="1100" spc="-14" dirty="0">
                <a:latin typeface="Poppins Light" panose="00000400000000000000" pitchFamily="2" charset="0"/>
                <a:cs typeface="Poppins Light" panose="00000400000000000000" pitchFamily="2" charset="0"/>
              </a:rPr>
              <a:t>п</a:t>
            </a:r>
            <a:r>
              <a:rPr lang="en-US" sz="1100" spc="-7" dirty="0">
                <a:latin typeface="Poppins Light" panose="00000400000000000000" pitchFamily="2" charset="0"/>
                <a:cs typeface="Poppins Light" panose="00000400000000000000" pitchFamily="2" charset="0"/>
              </a:rPr>
              <a:t>эээ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д</a:t>
            </a:r>
            <a:r>
              <a:rPr lang="en-US" sz="1100" spc="-12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=</a:t>
            </a:r>
            <a:r>
              <a:rPr lang="en-US" sz="1100" spc="25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1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5</a:t>
            </a:r>
            <a:r>
              <a:rPr lang="en-US" sz="1100" spc="104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к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п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час</a:t>
            </a:r>
            <a:r>
              <a:rPr lang="en-US" sz="1100" spc="147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(м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US" sz="1100" spc="-17" dirty="0">
                <a:latin typeface="Poppins Light" panose="00000400000000000000" pitchFamily="2" charset="0"/>
                <a:cs typeface="Poppins Light" panose="00000400000000000000" pitchFamily="2" charset="0"/>
              </a:rPr>
              <a:t>х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618" marR="1294379" algn="l">
              <a:lnSpc>
                <a:spcPct val="110000"/>
              </a:lnSpc>
              <a:spcBef>
                <a:spcPts val="1200"/>
              </a:spcBef>
            </a:pP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О</a:t>
            </a:r>
            <a:r>
              <a:rPr lang="en-US" sz="1100" b="1" spc="-17" dirty="0">
                <a:latin typeface="Poppins Light" panose="00000400000000000000" pitchFamily="2" charset="0"/>
                <a:cs typeface="Poppins Light" panose="00000400000000000000" pitchFamily="2" charset="0"/>
              </a:rPr>
              <a:t>в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b="1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b="1" spc="23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Ди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н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с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я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на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с</a:t>
            </a:r>
            <a:r>
              <a:rPr lang="en-US" sz="1100" b="1" spc="8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о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ж</a:t>
            </a:r>
            <a:r>
              <a:rPr lang="en-US" sz="1100" b="1" spc="25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b="1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ЧАС</a:t>
            </a:r>
            <a:r>
              <a:rPr lang="en-US" sz="1100" b="1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П</a:t>
            </a:r>
            <a:r>
              <a:rPr lang="en-US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Л:</a:t>
            </a:r>
          </a:p>
          <a:p>
            <a:pPr marL="179034" marR="10666" indent="-171416" algn="l">
              <a:lnSpc>
                <a:spcPct val="110000"/>
              </a:lnSpc>
              <a:spcBef>
                <a:spcPts val="354"/>
              </a:spcBef>
              <a:buFont typeface="Arial" panose="020B0704020202020204" pitchFamily="34" charset="0"/>
              <a:buChar char="•"/>
            </a:pP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нет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час:</a:t>
            </a:r>
            <a:r>
              <a:rPr lang="en-US" sz="1100" spc="17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3" dirty="0">
                <a:latin typeface="Poppins Light" panose="00000400000000000000" pitchFamily="2" charset="0"/>
                <a:cs typeface="Poppins Light" panose="00000400000000000000" pitchFamily="2" charset="0"/>
              </a:rPr>
              <a:t>1</a:t>
            </a:r>
            <a:r>
              <a:rPr lang="en-US" sz="1100" spc="-7" dirty="0">
                <a:latin typeface="Poppins Light" panose="00000400000000000000" pitchFamily="2" charset="0"/>
                <a:cs typeface="Poppins Light" panose="00000400000000000000" pitchFamily="2" charset="0"/>
              </a:rPr>
              <a:t>0,13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0</a:t>
            </a:r>
            <a:r>
              <a:rPr lang="en-US" sz="1100" spc="-7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</a:p>
          <a:p>
            <a:pPr marL="179034" marR="10666" indent="-171416" algn="l">
              <a:lnSpc>
                <a:spcPct val="110000"/>
              </a:lnSpc>
              <a:spcBef>
                <a:spcPts val="345"/>
              </a:spcBef>
              <a:buFont typeface="Arial" panose="020B0704020202020204" pitchFamily="34" charset="0"/>
              <a:buChar char="•"/>
            </a:pPr>
            <a:r>
              <a:rPr lang="en-US" sz="1100" spc="5" dirty="0">
                <a:latin typeface="Poppins Light" panose="00000400000000000000" pitchFamily="2" charset="0"/>
                <a:cs typeface="Poppins Light" panose="00000400000000000000" pitchFamily="2" charset="0"/>
              </a:rPr>
              <a:t>Вт</a:t>
            </a:r>
            <a:r>
              <a:rPr lang="en-US" sz="1100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я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д</a:t>
            </a:r>
            <a:r>
              <a:rPr lang="en-US" sz="1100" spc="2" dirty="0">
                <a:latin typeface="Poppins Light" panose="00000400000000000000" pitchFamily="2" charset="0"/>
                <a:cs typeface="Poppins Light" panose="00000400000000000000" pitchFamily="2" charset="0"/>
              </a:rPr>
              <a:t>т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час</a:t>
            </a:r>
            <a:r>
              <a:rPr lang="en-US" sz="1100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П</a:t>
            </a:r>
            <a:r>
              <a:rPr lang="en-US" sz="1100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л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а</a:t>
            </a:r>
            <a:r>
              <a:rPr lang="en-US" sz="1100" spc="2" dirty="0">
                <a:latin typeface="Poppins Light" panose="00000400000000000000" pitchFamily="2" charset="0"/>
                <a:cs typeface="Poppins Light" panose="00000400000000000000" pitchFamily="2" charset="0"/>
              </a:rPr>
              <a:t>т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фо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РМ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):</a:t>
            </a:r>
            <a:r>
              <a:rPr lang="en-US" sz="1100" spc="17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2,87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0</a:t>
            </a:r>
            <a:r>
              <a:rPr lang="en-US" sz="1100" spc="1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</a:p>
          <a:p>
            <a:pPr marL="179034" marR="10666" indent="-171416" algn="l">
              <a:lnSpc>
                <a:spcPct val="110000"/>
              </a:lnSpc>
              <a:spcBef>
                <a:spcPts val="345"/>
              </a:spcBef>
              <a:buFont typeface="Arial" panose="020B0704020202020204" pitchFamily="34" charset="0"/>
              <a:buChar char="•"/>
            </a:pPr>
            <a:r>
              <a:rPr lang="en-US" sz="1100" spc="5" dirty="0">
                <a:latin typeface="Poppins Light" panose="00000400000000000000" pitchFamily="2" charset="0"/>
                <a:cs typeface="Poppins Light" panose="00000400000000000000" pitchFamily="2" charset="0"/>
              </a:rPr>
              <a:t>Вт</a:t>
            </a:r>
            <a:r>
              <a:rPr lang="en-US" sz="1100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я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DT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час</a:t>
            </a:r>
            <a:r>
              <a:rPr lang="en-US" sz="1100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О</a:t>
            </a:r>
            <a:r>
              <a:rPr lang="en-US" sz="1100" spc="-17" dirty="0">
                <a:latin typeface="Poppins Light" panose="00000400000000000000" pitchFamily="2" charset="0"/>
                <a:cs typeface="Poppins Light" panose="00000400000000000000" pitchFamily="2" charset="0"/>
              </a:rPr>
              <a:t>в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spc="14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5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Т</a:t>
            </a:r>
            <a:r>
              <a:rPr lang="en-US" sz="1100" spc="-17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й</a:t>
            </a:r>
            <a:r>
              <a:rPr lang="en-US" sz="1100" spc="-1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р</a:t>
            </a:r>
            <a:r>
              <a:rPr lang="en-US" sz="1100" spc="-5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с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):</a:t>
            </a:r>
            <a:r>
              <a:rPr lang="en-US" sz="1100" spc="2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2,58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0</a:t>
            </a:r>
            <a:r>
              <a:rPr lang="en-US" sz="1100" spc="19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</a:p>
          <a:p>
            <a:pPr marL="179034" marR="10666" indent="-171416" algn="l">
              <a:lnSpc>
                <a:spcPct val="110000"/>
              </a:lnSpc>
              <a:spcBef>
                <a:spcPts val="345"/>
              </a:spcBef>
              <a:buFont typeface="Arial" panose="020B0704020202020204" pitchFamily="34" charset="0"/>
              <a:buChar char="•"/>
            </a:pP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100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я</a:t>
            </a:r>
            <a:r>
              <a:rPr lang="en-US" sz="1100" spc="-17" dirty="0">
                <a:latin typeface="Poppins Light" panose="00000400000000000000" pitchFamily="2" charset="0"/>
                <a:cs typeface="Poppins Light" panose="00000400000000000000" pitchFamily="2" charset="0"/>
              </a:rPr>
              <a:t>в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r>
              <a:rPr lang="en-US" sz="1100" spc="24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7" dirty="0">
                <a:latin typeface="Poppins Light" panose="00000400000000000000" pitchFamily="2" charset="0"/>
                <a:cs typeface="Poppins Light" panose="00000400000000000000" pitchFamily="2" charset="0"/>
              </a:rPr>
              <a:t>ЧАС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е</a:t>
            </a:r>
            <a:r>
              <a:rPr lang="en-US" sz="1100" spc="-2" dirty="0">
                <a:latin typeface="Poppins Light" panose="00000400000000000000" pitchFamily="2" charset="0"/>
                <a:cs typeface="Poppins Light" panose="00000400000000000000" pitchFamily="2" charset="0"/>
              </a:rPr>
              <a:t>я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г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час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т:</a:t>
            </a:r>
            <a:r>
              <a:rPr lang="en-US" sz="1100" spc="1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2</a:t>
            </a:r>
            <a:r>
              <a:rPr lang="en-US" sz="1100" spc="2" dirty="0">
                <a:latin typeface="Poppins Light" panose="00000400000000000000" pitchFamily="2" charset="0"/>
                <a:cs typeface="Poppins Light" panose="00000400000000000000" pitchFamily="2" charset="0"/>
              </a:rPr>
              <a:t>,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4</a:t>
            </a:r>
            <a:r>
              <a:rPr lang="en-US" sz="1100" spc="-5" dirty="0">
                <a:latin typeface="Poppins Light" panose="00000400000000000000" pitchFamily="2" charset="0"/>
                <a:cs typeface="Poppins Light" panose="00000400000000000000" pitchFamily="2" charset="0"/>
              </a:rPr>
              <a:t>3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0</a:t>
            </a:r>
            <a:r>
              <a:rPr lang="en-US" sz="1100" spc="19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spc="-11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  <a:r>
              <a:rPr lang="en-US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73841" y="1301872"/>
            <a:ext cx="305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Клиент:</a:t>
            </a: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Министерство</a:t>
            </a:r>
            <a:r>
              <a:rPr lang="en-US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Оборона</a:t>
            </a: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(ИНДИЯ)</a:t>
            </a:r>
          </a:p>
          <a:p>
            <a:pPr algn="l"/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Испытания:</a:t>
            </a:r>
            <a:r>
              <a:rPr 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Индийские ВВС</a:t>
            </a:r>
          </a:p>
        </p:txBody>
      </p:sp>
      <p:pic>
        <p:nvPicPr>
          <p:cNvPr id="5" name="Picture 4" descr="Min"/>
          <p:cNvPicPr>
            <a:picLocks noChangeAspect="1"/>
          </p:cNvPicPr>
          <p:nvPr/>
        </p:nvPicPr>
        <p:blipFill rotWithShape="1">
          <a:blip r:embed="rId4"/>
          <a:srcRect l="2709" t="12793" r="84090" b="11208"/>
          <a:stretch>
            <a:fillRect/>
          </a:stretch>
        </p:blipFill>
        <p:spPr>
          <a:xfrm>
            <a:off x="1529629" y="1264289"/>
            <a:ext cx="1261502" cy="55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0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426693" y="1267131"/>
            <a:ext cx="3574757" cy="176970"/>
          </a:xfrm>
          <a:prstGeom prst="rect">
            <a:avLst/>
          </a:prstGeom>
        </p:spPr>
        <p:txBody>
          <a:bodyPr wrap="square" lIns="0" tIns="7618" rIns="0" bIns="0">
            <a:spAutoFit/>
          </a:bodyPr>
          <a:lstStyle/>
          <a:p>
            <a:pPr marL="7618" algn="l">
              <a:spcBef>
                <a:spcPts val="60"/>
              </a:spcBef>
              <a:defRPr/>
            </a:pPr>
            <a:r>
              <a:rPr sz="1100" b="1" kern="0" spc="3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Подключение</a:t>
            </a:r>
            <a:r>
              <a:rPr sz="1100" b="1" kern="0" spc="96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sz="1100" b="1" kern="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стремления</a:t>
            </a:r>
            <a:r>
              <a:rPr sz="1100" b="1" kern="0" spc="99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sz="1100" b="1" kern="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и</a:t>
            </a:r>
            <a:r>
              <a:rPr sz="1100" b="1" kern="0" spc="99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sz="1100" b="1" kern="0" spc="33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приведение</a:t>
            </a:r>
            <a:r>
              <a:rPr sz="1100" b="1" kern="0" spc="99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sz="1100" b="1" kern="0" spc="24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инновации</a:t>
            </a:r>
            <a:endParaRPr sz="1100" b="1" kern="0" dirty="0">
              <a:solidFill>
                <a:sysClr val="windowText" lastClr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1281568" y="3142893"/>
            <a:ext cx="561845" cy="86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80"/>
          </a:p>
        </p:txBody>
      </p:sp>
      <p:sp>
        <p:nvSpPr>
          <p:cNvPr id="26" name="object 3"/>
          <p:cNvSpPr txBox="1"/>
          <p:nvPr/>
        </p:nvSpPr>
        <p:spPr>
          <a:xfrm>
            <a:off x="563706" y="783719"/>
            <a:ext cx="2675525" cy="304729"/>
          </a:xfrm>
          <a:prstGeom prst="rect">
            <a:avLst/>
          </a:prstGeom>
        </p:spPr>
        <p:txBody>
          <a:bodyPr vert="horz" lIns="54851" tIns="7618" rIns="54851" bIns="27425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7618" algn="l">
              <a:spcBef>
                <a:spcPts val="60"/>
              </a:spcBef>
              <a:defRPr/>
            </a:pPr>
            <a:r>
              <a:rPr lang="en-US" altLang="en-IN" sz="1800" spc="48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OUR PRESENCE</a:t>
            </a:r>
          </a:p>
        </p:txBody>
      </p:sp>
      <p:pic>
        <p:nvPicPr>
          <p:cNvPr id="2" name="Picture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0" y="1317112"/>
            <a:ext cx="4285674" cy="4914943"/>
          </a:xfrm>
          <a:prstGeom prst="rect">
            <a:avLst/>
          </a:prstGeom>
        </p:spPr>
      </p:pic>
      <p:pic>
        <p:nvPicPr>
          <p:cNvPr id="3" name="Picture 2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93" y="2968955"/>
            <a:ext cx="3395021" cy="37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40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 txBox="1"/>
          <p:nvPr/>
        </p:nvSpPr>
        <p:spPr>
          <a:xfrm>
            <a:off x="375379" y="3073948"/>
            <a:ext cx="1745719" cy="160364"/>
          </a:xfrm>
          <a:prstGeom prst="rect">
            <a:avLst/>
          </a:prstGeom>
        </p:spPr>
        <p:txBody>
          <a:bodyPr vert="horz" lIns="54851" tIns="27425" rIns="54851" bIns="27425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IN" sz="66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3" name="Content Placeholder 3"/>
          <p:cNvSpPr txBox="1"/>
          <p:nvPr/>
        </p:nvSpPr>
        <p:spPr>
          <a:xfrm>
            <a:off x="1693471" y="4755871"/>
            <a:ext cx="4143782" cy="232869"/>
          </a:xfrm>
          <a:prstGeom prst="rect">
            <a:avLst/>
          </a:prstGeom>
        </p:spPr>
        <p:txBody>
          <a:bodyPr vert="horz" lIns="41133" tIns="20566" rIns="41133" bIns="20566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ШТАТЫ И ГОСУДАРСТВЕННОЕ УПРАВЛЕНИЕ ПОЛИЦИИ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574281" y="5002220"/>
            <a:ext cx="6382165" cy="1293200"/>
            <a:chOff x="1109" y="8137"/>
            <a:chExt cx="12978" cy="2630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3" y="9829"/>
              <a:ext cx="486" cy="58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/>
            <a:srcRect l="14366" t="8788" r="15977" b="11109"/>
            <a:stretch>
              <a:fillRect/>
            </a:stretch>
          </p:blipFill>
          <p:spPr>
            <a:xfrm>
              <a:off x="9756" y="9787"/>
              <a:ext cx="631" cy="726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8" y="9770"/>
              <a:ext cx="588" cy="666"/>
            </a:xfrm>
            <a:prstGeom prst="rect">
              <a:avLst/>
            </a:prstGeom>
          </p:spPr>
        </p:pic>
        <p:pic>
          <p:nvPicPr>
            <p:cNvPr id="71" name="Picture 2" descr="Jammu and Kashmir Police | Logopedia ...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1" y="8391"/>
              <a:ext cx="674" cy="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6" descr="Nagaland Police Issues Gag Order, Asks ...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6" r="19015"/>
            <a:stretch>
              <a:fillRect/>
            </a:stretch>
          </p:blipFill>
          <p:spPr bwMode="auto">
            <a:xfrm>
              <a:off x="12130" y="9834"/>
              <a:ext cx="680" cy="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Assam Police - Wikipedi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6" y="8434"/>
              <a:ext cx="668" cy="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73" descr="Gujarat Police - Wikipedia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3" y="8411"/>
              <a:ext cx="523" cy="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Uttar Pradesh Police Logo PNG Vector ...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" y="9823"/>
              <a:ext cx="587" cy="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2" descr="Telangana Police - Wikipedi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" y="9741"/>
              <a:ext cx="619" cy="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4" descr="Delhi Police Logo PNG Vector (EPS) Free Download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" y="9783"/>
              <a:ext cx="679" cy="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2"/>
            <a:srcRect l="11506" r="12330"/>
            <a:stretch>
              <a:fillRect/>
            </a:stretch>
          </p:blipFill>
          <p:spPr>
            <a:xfrm>
              <a:off x="8113" y="8414"/>
              <a:ext cx="664" cy="669"/>
            </a:xfrm>
            <a:prstGeom prst="ellipse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77" y="8365"/>
              <a:ext cx="768" cy="768"/>
            </a:xfrm>
            <a:prstGeom prst="rect">
              <a:avLst/>
            </a:prstGeom>
          </p:spPr>
        </p:pic>
        <p:pic>
          <p:nvPicPr>
            <p:cNvPr id="80" name="Picture 14" descr="West Bengal Police | Logopedia | Fandom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" y="8428"/>
              <a:ext cx="582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6" descr="Andhra Pradesh Police - Wikipedia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8" y="8434"/>
              <a:ext cx="630" cy="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0" descr="Arunachal Pradesh Police - Wikipedia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" y="8392"/>
              <a:ext cx="686" cy="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ctangle 82"/>
            <p:cNvSpPr/>
            <p:nvPr/>
          </p:nvSpPr>
          <p:spPr>
            <a:xfrm>
              <a:off x="1109" y="8151"/>
              <a:ext cx="12978" cy="2616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133" tIns="20566" rIns="41133" bIns="20566" rtlCol="0" anchor="ctr"/>
            <a:lstStyle/>
            <a:p>
              <a:pPr algn="ctr"/>
              <a:endParaRPr lang="en-IN" sz="1080" dirty="0">
                <a:latin typeface="Poppins Light" panose="00000400000000000000" pitchFamily="2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4406" y="8151"/>
              <a:ext cx="0" cy="261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2738" y="8137"/>
              <a:ext cx="0" cy="263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6026" y="8151"/>
              <a:ext cx="0" cy="261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83" idx="2"/>
            </p:cNvCxnSpPr>
            <p:nvPr/>
          </p:nvCxnSpPr>
          <p:spPr>
            <a:xfrm flipH="1">
              <a:off x="7598" y="8151"/>
              <a:ext cx="9" cy="261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1109" y="9360"/>
              <a:ext cx="1297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9227" y="8151"/>
              <a:ext cx="0" cy="261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0848" y="8151"/>
              <a:ext cx="0" cy="261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2647" y="8151"/>
              <a:ext cx="0" cy="120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3"/>
          <p:cNvSpPr txBox="1"/>
          <p:nvPr/>
        </p:nvSpPr>
        <p:spPr>
          <a:xfrm>
            <a:off x="3311269" y="3690512"/>
            <a:ext cx="908189" cy="141792"/>
          </a:xfrm>
          <a:prstGeom prst="rect">
            <a:avLst/>
          </a:prstGeom>
        </p:spPr>
        <p:txBody>
          <a:bodyPr vert="horz" lIns="54851" tIns="27425" rIns="54851" bIns="27425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OEM-производители</a:t>
            </a:r>
          </a:p>
        </p:txBody>
      </p:sp>
      <p:sp>
        <p:nvSpPr>
          <p:cNvPr id="9" name="Content Placeholder 3"/>
          <p:cNvSpPr txBox="1"/>
          <p:nvPr/>
        </p:nvSpPr>
        <p:spPr>
          <a:xfrm>
            <a:off x="2340462" y="1320863"/>
            <a:ext cx="2849800" cy="173359"/>
          </a:xfrm>
          <a:prstGeom prst="rect">
            <a:avLst/>
          </a:prstGeom>
        </p:spPr>
        <p:txBody>
          <a:bodyPr vert="horz" lIns="54851" tIns="27425" rIns="54851" bIns="27425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GOVERNMENT MINISTRIES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39743" y="1560977"/>
            <a:ext cx="6251240" cy="603907"/>
            <a:chOff x="304800" y="2997692"/>
            <a:chExt cx="11666954" cy="1185665"/>
          </a:xfrm>
        </p:grpSpPr>
        <p:pic>
          <p:nvPicPr>
            <p:cNvPr id="24" name="Picture 23" descr="Min"/>
            <p:cNvPicPr>
              <a:picLocks noChangeAspect="1"/>
            </p:cNvPicPr>
            <p:nvPr/>
          </p:nvPicPr>
          <p:blipFill rotWithShape="1">
            <a:blip r:embed="rId17"/>
            <a:srcRect l="21211" t="10613" r="62752" b="21489"/>
            <a:stretch>
              <a:fillRect/>
            </a:stretch>
          </p:blipFill>
          <p:spPr>
            <a:xfrm>
              <a:off x="3438224" y="3182750"/>
              <a:ext cx="2362200" cy="801571"/>
            </a:xfrm>
            <a:prstGeom prst="rect">
              <a:avLst/>
            </a:prstGeom>
          </p:spPr>
        </p:pic>
        <p:pic>
          <p:nvPicPr>
            <p:cNvPr id="25" name="Picture 24" descr="Min"/>
            <p:cNvPicPr>
              <a:picLocks noChangeAspect="1"/>
            </p:cNvPicPr>
            <p:nvPr/>
          </p:nvPicPr>
          <p:blipFill rotWithShape="1">
            <a:blip r:embed="rId17"/>
            <a:srcRect l="82685" t="16052" r="2344" b="10067"/>
            <a:stretch>
              <a:fillRect/>
            </a:stretch>
          </p:blipFill>
          <p:spPr>
            <a:xfrm>
              <a:off x="9601200" y="3147435"/>
              <a:ext cx="2133601" cy="872201"/>
            </a:xfrm>
            <a:prstGeom prst="rect">
              <a:avLst/>
            </a:prstGeom>
          </p:spPr>
        </p:pic>
        <p:pic>
          <p:nvPicPr>
            <p:cNvPr id="32" name="Picture 31" descr="Min"/>
            <p:cNvPicPr>
              <a:picLocks noChangeAspect="1"/>
            </p:cNvPicPr>
            <p:nvPr/>
          </p:nvPicPr>
          <p:blipFill rotWithShape="1">
            <a:blip r:embed="rId17"/>
            <a:srcRect l="2709" t="12793" r="84090" b="11208"/>
            <a:stretch>
              <a:fillRect/>
            </a:stretch>
          </p:blipFill>
          <p:spPr>
            <a:xfrm>
              <a:off x="660285" y="3134930"/>
              <a:ext cx="1944351" cy="897211"/>
            </a:xfrm>
            <a:prstGeom prst="rect">
              <a:avLst/>
            </a:prstGeom>
          </p:spPr>
        </p:pic>
        <p:pic>
          <p:nvPicPr>
            <p:cNvPr id="33" name="Picture 32" descr="Min"/>
            <p:cNvPicPr>
              <a:picLocks noChangeAspect="1"/>
            </p:cNvPicPr>
            <p:nvPr/>
          </p:nvPicPr>
          <p:blipFill rotWithShape="1">
            <a:blip r:embed="rId17"/>
            <a:srcRect l="41825" t="11055" r="43690" b="9198"/>
            <a:stretch>
              <a:fillRect/>
            </a:stretch>
          </p:blipFill>
          <p:spPr>
            <a:xfrm>
              <a:off x="6634012" y="3112809"/>
              <a:ext cx="2133600" cy="941453"/>
            </a:xfrm>
            <a:prstGeom prst="rect">
              <a:avLst/>
            </a:prstGeom>
          </p:spPr>
        </p:pic>
        <p:sp>
          <p:nvSpPr>
            <p:cNvPr id="34" name="Rectangle 44"/>
            <p:cNvSpPr/>
            <p:nvPr/>
          </p:nvSpPr>
          <p:spPr>
            <a:xfrm>
              <a:off x="304800" y="3002809"/>
              <a:ext cx="11666954" cy="1180548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80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200400" y="3002809"/>
              <a:ext cx="0" cy="118054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138277" y="2997692"/>
              <a:ext cx="0" cy="118054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24666" y="2997692"/>
              <a:ext cx="0" cy="118054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40260" y="2669827"/>
            <a:ext cx="6250205" cy="725516"/>
            <a:chOff x="3255" y="3469"/>
            <a:chExt cx="12078" cy="1402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11527" y="3518"/>
              <a:ext cx="0" cy="134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3545" y="3529"/>
              <a:ext cx="0" cy="134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/>
            <p:cNvGrpSpPr/>
            <p:nvPr/>
          </p:nvGrpSpPr>
          <p:grpSpPr>
            <a:xfrm>
              <a:off x="3255" y="3469"/>
              <a:ext cx="12079" cy="1401"/>
              <a:chOff x="1058" y="4283"/>
              <a:chExt cx="11916" cy="138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56" y="4762"/>
                <a:ext cx="1411" cy="466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1058" y="4283"/>
                <a:ext cx="11917" cy="1383"/>
                <a:chOff x="304800" y="4825127"/>
                <a:chExt cx="11666954" cy="1216443"/>
              </a:xfrm>
            </p:grpSpPr>
            <p:pic>
              <p:nvPicPr>
                <p:cNvPr id="42" name="Picture 41" descr="Def"/>
                <p:cNvPicPr>
                  <a:picLocks noChangeAspect="1"/>
                </p:cNvPicPr>
                <p:nvPr/>
              </p:nvPicPr>
              <p:blipFill>
                <a:blip r:embed="rId19"/>
                <a:srcRect l="7397" t="21251" r="87507" b="18196"/>
                <a:stretch>
                  <a:fillRect/>
                </a:stretch>
              </p:blipFill>
              <p:spPr>
                <a:xfrm>
                  <a:off x="2197830" y="5089320"/>
                  <a:ext cx="744786" cy="705362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1484" y="4978381"/>
                  <a:ext cx="964608" cy="874041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86653" y="4960316"/>
                  <a:ext cx="928213" cy="899715"/>
                </a:xfrm>
                <a:prstGeom prst="rect">
                  <a:avLst/>
                </a:prstGeom>
              </p:spPr>
            </p:pic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46190" y="5025225"/>
                  <a:ext cx="847519" cy="820748"/>
                </a:xfrm>
                <a:prstGeom prst="rect">
                  <a:avLst/>
                </a:prstGeom>
              </p:spPr>
            </p:pic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43424" y="5039137"/>
                  <a:ext cx="854499" cy="795486"/>
                </a:xfrm>
                <a:prstGeom prst="rect">
                  <a:avLst/>
                </a:prstGeom>
              </p:spPr>
            </p:pic>
            <p:sp>
              <p:nvSpPr>
                <p:cNvPr id="94" name="Rectangle 51"/>
                <p:cNvSpPr/>
                <p:nvPr/>
              </p:nvSpPr>
              <p:spPr>
                <a:xfrm>
                  <a:off x="304800" y="4851726"/>
                  <a:ext cx="11666954" cy="1180548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80"/>
                </a:p>
              </p:txBody>
            </p: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734123" y="4854364"/>
                  <a:ext cx="0" cy="11805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5052500" y="4825127"/>
                  <a:ext cx="0" cy="11805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6737959" y="4861022"/>
                  <a:ext cx="0" cy="11805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3367040" y="4861022"/>
                  <a:ext cx="0" cy="11805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" name="Picture 2" descr="C:\Users\JCBL\Downloads\BHEL_logo.svg.png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00" y="4613"/>
                <a:ext cx="817" cy="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4" name="Content Placeholder 3"/>
          <p:cNvSpPr txBox="1"/>
          <p:nvPr/>
        </p:nvSpPr>
        <p:spPr>
          <a:xfrm>
            <a:off x="1361637" y="2419363"/>
            <a:ext cx="4807452" cy="223554"/>
          </a:xfrm>
          <a:prstGeom prst="rect">
            <a:avLst/>
          </a:prstGeom>
        </p:spPr>
        <p:txBody>
          <a:bodyPr vert="horz" lIns="54851" tIns="27425" rIns="54851" bIns="27425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ОБОРОНА И АВИАЦИОННАЯ ПРОМЫШЛЕННОСТЬ (</a:t>
            </a:r>
            <a:r>
              <a:rPr lang="en-IN" sz="11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Государственные предприятия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632756" y="3944277"/>
            <a:ext cx="6265213" cy="489025"/>
            <a:chOff x="1061" y="6423"/>
            <a:chExt cx="12860" cy="1004"/>
          </a:xfrm>
        </p:grpSpPr>
        <p:pic>
          <p:nvPicPr>
            <p:cNvPr id="16" name="Picture 4" descr="Logo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" y="6526"/>
              <a:ext cx="1896" cy="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s://www.adanidefence.com/-/media/Project/Defence/images/mainlogo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" y="6654"/>
              <a:ext cx="2270" cy="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Bharat Forge BFL Kalyani Logo PNG vector in SVG, PDF, AI, CDR format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7" t="33749" r="8730" b="31570"/>
            <a:stretch>
              <a:fillRect/>
            </a:stretch>
          </p:blipFill>
          <p:spPr bwMode="auto">
            <a:xfrm>
              <a:off x="1360" y="6546"/>
              <a:ext cx="2304" cy="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36"/>
            <p:cNvSpPr/>
            <p:nvPr/>
          </p:nvSpPr>
          <p:spPr>
            <a:xfrm>
              <a:off x="1061" y="6425"/>
              <a:ext cx="12860" cy="997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8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962" y="6425"/>
              <a:ext cx="0" cy="98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29"/>
            <a:srcRect l="12678" t="27067" r="13116" b="17848"/>
            <a:stretch>
              <a:fillRect/>
            </a:stretch>
          </p:blipFill>
          <p:spPr>
            <a:xfrm>
              <a:off x="12652" y="6556"/>
              <a:ext cx="1121" cy="832"/>
            </a:xfrm>
            <a:prstGeom prst="rect">
              <a:avLst/>
            </a:prstGeom>
          </p:spPr>
        </p:pic>
        <p:cxnSp>
          <p:nvCxnSpPr>
            <p:cNvPr id="100" name="Straight Connector 99"/>
            <p:cNvCxnSpPr/>
            <p:nvPr/>
          </p:nvCxnSpPr>
          <p:spPr>
            <a:xfrm>
              <a:off x="12314" y="6423"/>
              <a:ext cx="0" cy="97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object 1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80" y="6667"/>
              <a:ext cx="1448" cy="448"/>
            </a:xfrm>
            <a:prstGeom prst="rect">
              <a:avLst/>
            </a:prstGeom>
          </p:spPr>
        </p:pic>
        <p:cxnSp>
          <p:nvCxnSpPr>
            <p:cNvPr id="106" name="Straight Connector 105"/>
            <p:cNvCxnSpPr/>
            <p:nvPr/>
          </p:nvCxnSpPr>
          <p:spPr>
            <a:xfrm>
              <a:off x="8855" y="6425"/>
              <a:ext cx="0" cy="100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760" y="6423"/>
              <a:ext cx="0" cy="100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object 3"/>
          <p:cNvSpPr txBox="1"/>
          <p:nvPr/>
        </p:nvSpPr>
        <p:spPr>
          <a:xfrm>
            <a:off x="557656" y="774318"/>
            <a:ext cx="3905788" cy="304800"/>
          </a:xfrm>
          <a:prstGeom prst="rect">
            <a:avLst/>
          </a:prstGeom>
        </p:spPr>
        <p:txBody>
          <a:bodyPr vert="horz" lIns="54851" tIns="7618" rIns="54851" bIns="2742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7618" algn="l">
              <a:spcBef>
                <a:spcPts val="60"/>
              </a:spcBef>
              <a:defRPr/>
            </a:pPr>
            <a:r>
              <a:rPr lang="en-US" altLang="en-IN" sz="1800" spc="48" dirty="0">
                <a:solidFill>
                  <a:schemeClr val="tx1"/>
                </a:solidFill>
                <a:latin typeface="+mn-lt"/>
                <a:cs typeface="Poppins Light" panose="00000400000000000000" pitchFamily="2" charset="0"/>
              </a:rPr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4203826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7" y="6288584"/>
            <a:ext cx="1132748" cy="52923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58B53A-FD7E-43BD-AD1B-69CCB51F34B8}"/>
              </a:ext>
            </a:extLst>
          </p:cNvPr>
          <p:cNvGrpSpPr/>
          <p:nvPr/>
        </p:nvGrpSpPr>
        <p:grpSpPr>
          <a:xfrm>
            <a:off x="797942" y="1866673"/>
            <a:ext cx="5879533" cy="3817257"/>
            <a:chOff x="1115902" y="2340034"/>
            <a:chExt cx="4617821" cy="29980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902" y="2345549"/>
              <a:ext cx="2114519" cy="2992582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5501" y="3855519"/>
              <a:ext cx="1988222" cy="1439002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5501" y="2340034"/>
              <a:ext cx="1988221" cy="1404851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21BBD52-F686-4FF6-87A0-93D0EC90FE3E}"/>
              </a:ext>
            </a:extLst>
          </p:cNvPr>
          <p:cNvSpPr txBox="1"/>
          <p:nvPr/>
        </p:nvSpPr>
        <p:spPr>
          <a:xfrm>
            <a:off x="595829" y="742025"/>
            <a:ext cx="4143782" cy="232869"/>
          </a:xfrm>
          <a:prstGeom prst="rect">
            <a:avLst/>
          </a:prstGeom>
        </p:spPr>
        <p:txBody>
          <a:bodyPr vert="horz" lIns="41133" tIns="20566" rIns="41133" bIns="20566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1" dirty="0">
                <a:cs typeface="Poppins Light" panose="00000400000000000000" pitchFamily="2" charset="0"/>
              </a:rPr>
              <a:t>Наши сертификаты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98EA158-4886-473E-9970-54AE20D59F78}"/>
              </a:ext>
            </a:extLst>
          </p:cNvPr>
          <p:cNvSpPr txBox="1"/>
          <p:nvPr/>
        </p:nvSpPr>
        <p:spPr>
          <a:xfrm>
            <a:off x="2843729" y="1260807"/>
            <a:ext cx="4143782" cy="232869"/>
          </a:xfrm>
          <a:prstGeom prst="rect">
            <a:avLst/>
          </a:prstGeom>
        </p:spPr>
        <p:txBody>
          <a:bodyPr vert="horz" lIns="41133" tIns="20566" rIns="41133" bIns="20566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Стремление к совершенству и прогрессу</a:t>
            </a:r>
            <a:endParaRPr lang="en-IN" sz="12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061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4978" t="14565" r="5469" b="9084"/>
          <a:stretch/>
        </p:blipFill>
        <p:spPr>
          <a:xfrm>
            <a:off x="595829" y="2479900"/>
            <a:ext cx="6391682" cy="2833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480258-6A05-4983-B949-828A87AAC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7" y="6288584"/>
            <a:ext cx="1132748" cy="529235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183370D-F6B7-4A3B-B476-34BB9D17453E}"/>
              </a:ext>
            </a:extLst>
          </p:cNvPr>
          <p:cNvSpPr txBox="1"/>
          <p:nvPr/>
        </p:nvSpPr>
        <p:spPr>
          <a:xfrm>
            <a:off x="595829" y="742025"/>
            <a:ext cx="4143782" cy="232869"/>
          </a:xfrm>
          <a:prstGeom prst="rect">
            <a:avLst/>
          </a:prstGeom>
        </p:spPr>
        <p:txBody>
          <a:bodyPr vert="horz" lIns="41133" tIns="20566" rIns="41133" bIns="20566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1" dirty="0">
                <a:cs typeface="Poppins Light" panose="00000400000000000000" pitchFamily="2" charset="0"/>
              </a:rPr>
              <a:t>Наши сертификаты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3D51A04-2CF2-4B40-9191-C0E5A3BDC399}"/>
              </a:ext>
            </a:extLst>
          </p:cNvPr>
          <p:cNvSpPr txBox="1"/>
          <p:nvPr/>
        </p:nvSpPr>
        <p:spPr>
          <a:xfrm>
            <a:off x="2843729" y="1260807"/>
            <a:ext cx="4143782" cy="232869"/>
          </a:xfrm>
          <a:prstGeom prst="rect">
            <a:avLst/>
          </a:prstGeom>
        </p:spPr>
        <p:txBody>
          <a:bodyPr vert="horz" lIns="41133" tIns="20566" rIns="41133" bIns="20566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2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Стремление к совершенству и прогрессу</a:t>
            </a:r>
            <a:endParaRPr lang="en-IN" sz="12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06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BA89DC-4747-4049-856B-C65E3B886AD0}"/>
              </a:ext>
            </a:extLst>
          </p:cNvPr>
          <p:cNvSpPr/>
          <p:nvPr/>
        </p:nvSpPr>
        <p:spPr>
          <a:xfrm>
            <a:off x="0" y="0"/>
            <a:ext cx="7315201" cy="7315200"/>
          </a:xfrm>
          <a:prstGeom prst="rect">
            <a:avLst/>
          </a:prstGeom>
          <a:solidFill>
            <a:srgbClr val="435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2A78A-68E9-4E5D-AA32-B743D669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52439" y="796892"/>
            <a:ext cx="2410321" cy="757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71808" y="3049808"/>
            <a:ext cx="4371582" cy="149579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lIns="54864" tIns="27432" rIns="54864" bIns="27432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r"/>
            <a:r>
              <a:rPr lang="en-US" sz="5760" b="1" spc="3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 You.</a:t>
            </a:r>
          </a:p>
          <a:p>
            <a:pPr algn="r"/>
            <a:r>
              <a:rPr lang="en-US" sz="3600" b="1" spc="3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Jai Hind !</a:t>
            </a:r>
          </a:p>
        </p:txBody>
      </p:sp>
      <p:pic>
        <p:nvPicPr>
          <p:cNvPr id="1027" name="Picture 3" descr="C:\Users\JCBLINDIA\AppData\Local\Microsoft\Windows\INetCache\IE\IEH95YNQ\Flag_of_India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498" y="4640628"/>
            <a:ext cx="1088125" cy="737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3F8A3-FD04-4320-8089-668B0C4F6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67" y="6193966"/>
            <a:ext cx="1335263" cy="6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7868" y="674961"/>
            <a:ext cx="3486985" cy="304800"/>
          </a:xfrm>
        </p:spPr>
        <p:txBody>
          <a:bodyPr vert="horz" lIns="54864" tIns="7618" rIns="54864" bIns="27432" rtlCol="0" anchor="b">
            <a:noAutofit/>
          </a:bodyPr>
          <a:lstStyle/>
          <a:p>
            <a:pPr marL="7618" algn="l">
              <a:spcBef>
                <a:spcPts val="60"/>
              </a:spcBef>
              <a:defRPr/>
            </a:pPr>
            <a:r>
              <a:rPr lang="en-IN" sz="1800" spc="48" dirty="0">
                <a:cs typeface="Poppins Light" panose="00000400000000000000" pitchFamily="2" charset="0"/>
              </a:rPr>
              <a:t>INFRASTRUCTURE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0993" y="1250713"/>
            <a:ext cx="6251946" cy="1146466"/>
          </a:xfrm>
          <a:prstGeom prst="rect">
            <a:avLst/>
          </a:prstGeom>
        </p:spPr>
        <p:txBody>
          <a:bodyPr wrap="square" lIns="0" tIns="7618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7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altLang="en-US" sz="115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Мы гордимся своим превосходством в производстве благодаря нашим современным и хорошо интегрированным заводам, расположенным в северной и южной частях страны. Мы используем новейшие передовые технологии и машины.</a:t>
            </a:r>
          </a:p>
          <a:p>
            <a:pPr algn="l">
              <a:spcBef>
                <a:spcPts val="600"/>
              </a:spcBef>
            </a:pPr>
            <a:r>
              <a:rPr lang="en-US" altLang="en-US" sz="115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На каждом этапе разработки продукта — проектирования, конструирования, производства и сборки — тщательно проводятся проверки качества путем мониторинга производительности, эффективности и, прежде всего, безопасности.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576088" y="2528431"/>
            <a:ext cx="4458373" cy="1466044"/>
            <a:chOff x="5642" y="3709"/>
            <a:chExt cx="7931" cy="2607"/>
          </a:xfrm>
        </p:grpSpPr>
        <p:pic>
          <p:nvPicPr>
            <p:cNvPr id="32779" name="object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00"/>
            <a:stretch>
              <a:fillRect/>
            </a:stretch>
          </p:blipFill>
          <p:spPr bwMode="auto">
            <a:xfrm>
              <a:off x="5642" y="4161"/>
              <a:ext cx="3840" cy="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rcRect b="7143"/>
            <a:stretch>
              <a:fillRect/>
            </a:stretch>
          </p:blipFill>
          <p:spPr>
            <a:xfrm>
              <a:off x="9601" y="4156"/>
              <a:ext cx="3972" cy="21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172" y="3709"/>
              <a:ext cx="779" cy="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4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JCBL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91" y="3709"/>
              <a:ext cx="788" cy="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4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ADSL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7861D2E-EA3A-4682-9C6F-EC0950211D93}"/>
              </a:ext>
            </a:extLst>
          </p:cNvPr>
          <p:cNvGrpSpPr/>
          <p:nvPr/>
        </p:nvGrpSpPr>
        <p:grpSpPr>
          <a:xfrm>
            <a:off x="1576087" y="4084269"/>
            <a:ext cx="4458373" cy="1415244"/>
            <a:chOff x="709537" y="4250518"/>
            <a:chExt cx="3853230" cy="1223150"/>
          </a:xfrm>
        </p:grpSpPr>
        <p:pic>
          <p:nvPicPr>
            <p:cNvPr id="8" name="object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3" r="35357"/>
            <a:stretch>
              <a:fillRect/>
            </a:stretch>
          </p:blipFill>
          <p:spPr bwMode="auto">
            <a:xfrm>
              <a:off x="709537" y="4535189"/>
              <a:ext cx="1733103" cy="93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121869" y="4341747"/>
              <a:ext cx="908439" cy="19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"/>
                </a:spcAft>
              </a:pPr>
              <a:r>
                <a:rPr lang="en-US" sz="84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MSL TechnoFab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71392" y="4250518"/>
              <a:ext cx="946836" cy="27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84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MSL Composites</a:t>
              </a:r>
            </a:p>
          </p:txBody>
        </p:sp>
        <p:pic>
          <p:nvPicPr>
            <p:cNvPr id="6" name="Picture 5" descr="IMG_750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1179" y="4525585"/>
              <a:ext cx="2041588" cy="93891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070BC9-43DD-4800-95ED-46BA8176A178}"/>
              </a:ext>
            </a:extLst>
          </p:cNvPr>
          <p:cNvGrpSpPr/>
          <p:nvPr/>
        </p:nvGrpSpPr>
        <p:grpSpPr>
          <a:xfrm>
            <a:off x="1576087" y="5649879"/>
            <a:ext cx="1964358" cy="1243593"/>
            <a:chOff x="743861" y="5566754"/>
            <a:chExt cx="1964358" cy="1243593"/>
          </a:xfrm>
        </p:grpSpPr>
        <p:pic>
          <p:nvPicPr>
            <p:cNvPr id="14" name="Picture 13" descr="AI"/>
            <p:cNvPicPr>
              <a:picLocks noChangeAspect="1"/>
            </p:cNvPicPr>
            <p:nvPr/>
          </p:nvPicPr>
          <p:blipFill>
            <a:blip r:embed="rId5"/>
            <a:srcRect t="15087"/>
            <a:stretch>
              <a:fillRect/>
            </a:stretch>
          </p:blipFill>
          <p:spPr>
            <a:xfrm>
              <a:off x="743861" y="5871868"/>
              <a:ext cx="1964358" cy="938479"/>
            </a:xfrm>
            <a:prstGeom prst="rect">
              <a:avLst/>
            </a:prstGeom>
          </p:spPr>
        </p:pic>
        <p:sp>
          <p:nvSpPr>
            <p:cNvPr id="19" name="TextBox 17"/>
            <p:cNvSpPr txBox="1"/>
            <p:nvPr/>
          </p:nvSpPr>
          <p:spPr>
            <a:xfrm>
              <a:off x="1038327" y="5566754"/>
              <a:ext cx="1358421" cy="31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84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MSL Seating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8214" y="2159422"/>
            <a:ext cx="2481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="1" dirty="0">
                <a:latin typeface="Poppins Light" panose="00000400000000000000" pitchFamily="2" charset="0"/>
                <a:ea typeface="Times New Roman" panose="02020803070505020304" pitchFamily="18" charset="0"/>
                <a:cs typeface="Poppins Light" panose="00000400000000000000" pitchFamily="2" charset="0"/>
              </a:rPr>
              <a:t>Источники наших технологий:</a:t>
            </a:r>
          </a:p>
        </p:txBody>
      </p:sp>
      <p:sp>
        <p:nvSpPr>
          <p:cNvPr id="17" name="object 3"/>
          <p:cNvSpPr txBox="1"/>
          <p:nvPr/>
        </p:nvSpPr>
        <p:spPr>
          <a:xfrm>
            <a:off x="499525" y="658954"/>
            <a:ext cx="5986922" cy="350347"/>
          </a:xfrm>
          <a:prstGeom prst="rect">
            <a:avLst/>
          </a:prstGeom>
        </p:spPr>
        <p:txBody>
          <a:bodyPr vert="horz" lIns="54851" tIns="7618" rIns="54851" bIns="27425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7618" algn="l">
              <a:spcBef>
                <a:spcPts val="60"/>
              </a:spcBef>
              <a:defRPr/>
            </a:pPr>
            <a:r>
              <a:rPr lang="en-IN" sz="1800" spc="48" dirty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rPr>
              <a:t>TECHNOLOGY PARTNERS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B30F8A-23B5-459A-9433-9CBCBBFF9D2C}"/>
              </a:ext>
            </a:extLst>
          </p:cNvPr>
          <p:cNvGrpSpPr/>
          <p:nvPr/>
        </p:nvGrpSpPr>
        <p:grpSpPr>
          <a:xfrm>
            <a:off x="4050175" y="2733646"/>
            <a:ext cx="1888800" cy="901902"/>
            <a:chOff x="2670968" y="3485953"/>
            <a:chExt cx="1462511" cy="6983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31177" b="31176"/>
            <a:stretch>
              <a:fillRect/>
            </a:stretch>
          </p:blipFill>
          <p:spPr>
            <a:xfrm>
              <a:off x="2916625" y="3485953"/>
              <a:ext cx="971198" cy="365761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2670968" y="3922157"/>
              <a:ext cx="1462511" cy="262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latin typeface="Poppins Light" panose="00000400000000000000" pitchFamily="2" charset="0"/>
                  <a:ea typeface="Times New Roman" panose="02020803070505020304" pitchFamily="18" charset="0"/>
                  <a:cs typeface="Poppins Light" panose="00000400000000000000" pitchFamily="2" charset="0"/>
                </a:rPr>
                <a:t>Composites – </a:t>
              </a:r>
              <a:r>
                <a:rPr lang="en-US" sz="800" b="1" dirty="0" err="1">
                  <a:latin typeface="Poppins Light" panose="00000400000000000000" pitchFamily="2" charset="0"/>
                  <a:ea typeface="Times New Roman" panose="02020803070505020304" pitchFamily="18" charset="0"/>
                  <a:cs typeface="Poppins Light" panose="00000400000000000000" pitchFamily="2" charset="0"/>
                </a:rPr>
                <a:t>Stratiforme</a:t>
              </a:r>
              <a:r>
                <a:rPr lang="en-US" sz="800" b="1" dirty="0">
                  <a:latin typeface="Poppins Light" panose="00000400000000000000" pitchFamily="2" charset="0"/>
                  <a:ea typeface="Times New Roman" panose="02020803070505020304" pitchFamily="18" charset="0"/>
                  <a:cs typeface="Poppins Light" panose="00000400000000000000" pitchFamily="2" charset="0"/>
                </a:rPr>
                <a:t> Industries, France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8B5AC-654C-4384-B6C4-7B013508C4F7}"/>
              </a:ext>
            </a:extLst>
          </p:cNvPr>
          <p:cNvGrpSpPr/>
          <p:nvPr/>
        </p:nvGrpSpPr>
        <p:grpSpPr>
          <a:xfrm>
            <a:off x="1764494" y="4089657"/>
            <a:ext cx="1313179" cy="922595"/>
            <a:chOff x="901149" y="4535922"/>
            <a:chExt cx="1016804" cy="7143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927" y="4535922"/>
              <a:ext cx="917249" cy="45879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901149" y="5083474"/>
              <a:ext cx="1016804" cy="1668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00" b="1" dirty="0">
                  <a:latin typeface="Poppins Light" panose="00000400000000000000" pitchFamily="2" charset="0"/>
                  <a:ea typeface="Times New Roman" panose="02020803070505020304" pitchFamily="18" charset="0"/>
                  <a:cs typeface="Poppins Light" panose="00000400000000000000" pitchFamily="2" charset="0"/>
                </a:rPr>
                <a:t>Seats – APM, Malaysia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90B86C-4E0F-4B43-BDCA-FAAC3F634EC7}"/>
              </a:ext>
            </a:extLst>
          </p:cNvPr>
          <p:cNvGrpSpPr/>
          <p:nvPr/>
        </p:nvGrpSpPr>
        <p:grpSpPr>
          <a:xfrm>
            <a:off x="3985311" y="4104584"/>
            <a:ext cx="2016562" cy="912686"/>
            <a:chOff x="2620743" y="4547480"/>
            <a:chExt cx="1561438" cy="7066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761" y="4547480"/>
              <a:ext cx="1325401" cy="36702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2620743" y="4992034"/>
              <a:ext cx="1561438" cy="262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latin typeface="Poppins Light" panose="00000400000000000000" pitchFamily="2" charset="0"/>
                  <a:ea typeface="Times New Roman" panose="02020803070505020304" pitchFamily="18" charset="0"/>
                  <a:cs typeface="Poppins Light" panose="00000400000000000000" pitchFamily="2" charset="0"/>
                </a:rPr>
                <a:t>Locks and Components</a:t>
              </a:r>
            </a:p>
            <a:p>
              <a:pPr algn="ctr"/>
              <a:r>
                <a:rPr lang="en-US" sz="800" b="1" dirty="0">
                  <a:latin typeface="Poppins Light" panose="00000400000000000000" pitchFamily="2" charset="0"/>
                  <a:ea typeface="Times New Roman" panose="02020803070505020304" pitchFamily="18" charset="0"/>
                  <a:cs typeface="Poppins Light" panose="00000400000000000000" pitchFamily="2" charset="0"/>
                </a:rPr>
                <a:t>HAPPICH, Germany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216B67-F6FB-4C55-AB25-F68956B9F8A9}"/>
              </a:ext>
            </a:extLst>
          </p:cNvPr>
          <p:cNvGrpSpPr/>
          <p:nvPr/>
        </p:nvGrpSpPr>
        <p:grpSpPr>
          <a:xfrm>
            <a:off x="1480455" y="2798539"/>
            <a:ext cx="1883231" cy="837009"/>
            <a:chOff x="681215" y="3536200"/>
            <a:chExt cx="1458199" cy="6481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740" y="3536200"/>
              <a:ext cx="1215149" cy="284636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81215" y="3922157"/>
              <a:ext cx="1458199" cy="262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latin typeface="Poppins Light" panose="00000400000000000000" pitchFamily="2" charset="0"/>
                  <a:ea typeface="Times New Roman" panose="02020803070505020304" pitchFamily="18" charset="0"/>
                  <a:cs typeface="Poppins Light" panose="00000400000000000000" pitchFamily="2" charset="0"/>
                </a:rPr>
                <a:t>Interior Systems – ELLAMP Systems, Italy</a:t>
              </a:r>
            </a:p>
          </p:txBody>
        </p:sp>
      </p:grpSp>
      <p:sp>
        <p:nvSpPr>
          <p:cNvPr id="2" name="Rectangles 1"/>
          <p:cNvSpPr/>
          <p:nvPr/>
        </p:nvSpPr>
        <p:spPr>
          <a:xfrm>
            <a:off x="3666512" y="2497461"/>
            <a:ext cx="2656126" cy="135806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80" dirty="0">
              <a:latin typeface="Poppins Light" panose="00000400000000000000" pitchFamily="2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177625" y="2497461"/>
            <a:ext cx="2488887" cy="135806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80" dirty="0">
              <a:latin typeface="Poppins Light" panose="000004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3D5F8D-18C3-41C3-9D1E-3EB21A836258}"/>
              </a:ext>
            </a:extLst>
          </p:cNvPr>
          <p:cNvGrpSpPr/>
          <p:nvPr/>
        </p:nvGrpSpPr>
        <p:grpSpPr>
          <a:xfrm>
            <a:off x="1175657" y="5208305"/>
            <a:ext cx="2488887" cy="1358066"/>
            <a:chOff x="4430552" y="3303073"/>
            <a:chExt cx="2056657" cy="10515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B87E98-4D63-47B1-B212-2897D545DF32}"/>
                </a:ext>
              </a:extLst>
            </p:cNvPr>
            <p:cNvGrpSpPr/>
            <p:nvPr/>
          </p:nvGrpSpPr>
          <p:grpSpPr>
            <a:xfrm>
              <a:off x="4627553" y="3581583"/>
              <a:ext cx="1662662" cy="613142"/>
              <a:chOff x="4627553" y="3581583"/>
              <a:chExt cx="1662662" cy="61314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6100" y="3581583"/>
                <a:ext cx="1005563" cy="19387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4627553" y="3932580"/>
                <a:ext cx="1662662" cy="262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b="1" dirty="0">
                    <a:latin typeface="Poppins Light" panose="00000400000000000000" pitchFamily="2" charset="0"/>
                    <a:ea typeface="Times New Roman" panose="02020803070505020304" pitchFamily="18" charset="0"/>
                    <a:cs typeface="Poppins Light" panose="00000400000000000000" pitchFamily="2" charset="0"/>
                  </a:rPr>
                  <a:t>Remote Controlled Weapon System</a:t>
                </a:r>
              </a:p>
              <a:p>
                <a:pPr algn="ctr"/>
                <a:r>
                  <a:rPr lang="en-US" sz="800" b="1" dirty="0">
                    <a:latin typeface="Poppins Light" panose="00000400000000000000" pitchFamily="2" charset="0"/>
                    <a:ea typeface="Times New Roman" panose="02020803070505020304" pitchFamily="18" charset="0"/>
                    <a:cs typeface="Poppins Light" panose="00000400000000000000" pitchFamily="2" charset="0"/>
                  </a:rPr>
                  <a:t>ROLUS, Slovakia</a:t>
                </a:r>
                <a:endParaRPr lang="en-IN" sz="800" b="1" dirty="0">
                  <a:latin typeface="Poppins Light" panose="00000400000000000000" pitchFamily="2" charset="0"/>
                  <a:ea typeface="Times New Roman" panose="02020803070505020304" pitchFamily="18" charset="0"/>
                  <a:cs typeface="Poppins Light" panose="00000400000000000000" pitchFamily="2" charset="0"/>
                </a:endParaRPr>
              </a:p>
            </p:txBody>
          </p:sp>
        </p:grpSp>
        <p:sp>
          <p:nvSpPr>
            <p:cNvPr id="10" name="Rectangles 9"/>
            <p:cNvSpPr/>
            <p:nvPr/>
          </p:nvSpPr>
          <p:spPr>
            <a:xfrm>
              <a:off x="4430552" y="3303073"/>
              <a:ext cx="2056657" cy="105156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Poppins Light" panose="00000400000000000000" pitchFamily="2" charset="0"/>
              </a:endParaRPr>
            </a:p>
          </p:txBody>
        </p:sp>
      </p:grpSp>
      <p:sp>
        <p:nvSpPr>
          <p:cNvPr id="11" name="Rectangles 10"/>
          <p:cNvSpPr/>
          <p:nvPr/>
        </p:nvSpPr>
        <p:spPr>
          <a:xfrm>
            <a:off x="3665528" y="3855527"/>
            <a:ext cx="2656126" cy="135806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80" dirty="0">
              <a:latin typeface="Poppins Light" panose="00000400000000000000" pitchFamily="2" charset="0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1176641" y="3855527"/>
            <a:ext cx="2488887" cy="135806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80" dirty="0">
              <a:latin typeface="Poppins Light" panose="000004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870AE2-F4DA-4CE1-8CE8-E6C75D787F6F}"/>
              </a:ext>
            </a:extLst>
          </p:cNvPr>
          <p:cNvGrpSpPr/>
          <p:nvPr/>
        </p:nvGrpSpPr>
        <p:grpSpPr>
          <a:xfrm>
            <a:off x="3664544" y="5216905"/>
            <a:ext cx="2656126" cy="1358066"/>
            <a:chOff x="4429790" y="4354633"/>
            <a:chExt cx="2056657" cy="10515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07FDDA-B84A-4E1F-AEDF-936AAE867A5E}"/>
                </a:ext>
              </a:extLst>
            </p:cNvPr>
            <p:cNvGrpSpPr/>
            <p:nvPr/>
          </p:nvGrpSpPr>
          <p:grpSpPr>
            <a:xfrm>
              <a:off x="4804494" y="4513035"/>
              <a:ext cx="1307249" cy="786477"/>
              <a:chOff x="4804494" y="4513035"/>
              <a:chExt cx="1307249" cy="786477"/>
            </a:xfrm>
          </p:grpSpPr>
          <p:pic>
            <p:nvPicPr>
              <p:cNvPr id="33" name="Picture 32"/>
              <p:cNvPicPr/>
              <p:nvPr/>
            </p:nvPicPr>
            <p:blipFill rotWithShape="1">
              <a:blip r:embed="rId7"/>
              <a:srcRect l="18944" t="35331" r="59586" b="32401"/>
              <a:stretch>
                <a:fillRect/>
              </a:stretch>
            </p:blipFill>
            <p:spPr bwMode="auto">
              <a:xfrm>
                <a:off x="5161045" y="4513035"/>
                <a:ext cx="594145" cy="43591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4804494" y="5037367"/>
                <a:ext cx="1307249" cy="262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sz="800" b="1" dirty="0">
                    <a:latin typeface="Poppins Light" panose="00000400000000000000" pitchFamily="2" charset="0"/>
                    <a:ea typeface="Times New Roman" panose="02020803070505020304" pitchFamily="18" charset="0"/>
                    <a:cs typeface="Poppins Light" panose="00000400000000000000" pitchFamily="2" charset="0"/>
                  </a:rPr>
                  <a:t>Loitering Munitions</a:t>
                </a:r>
              </a:p>
              <a:p>
                <a:pPr algn="ctr"/>
                <a:r>
                  <a:rPr lang="en-IN" sz="800" b="1" dirty="0">
                    <a:latin typeface="Poppins Light" panose="00000400000000000000" pitchFamily="2" charset="0"/>
                    <a:ea typeface="Times New Roman" panose="02020803070505020304" pitchFamily="18" charset="0"/>
                    <a:cs typeface="Poppins Light" panose="00000400000000000000" pitchFamily="2" charset="0"/>
                  </a:rPr>
                  <a:t>Lemontronix </a:t>
                </a:r>
                <a:r>
                  <a:rPr lang="en-IN" sz="800" b="1" dirty="0" err="1">
                    <a:latin typeface="Poppins Light" panose="00000400000000000000" pitchFamily="2" charset="0"/>
                    <a:ea typeface="Times New Roman" panose="02020803070505020304" pitchFamily="18" charset="0"/>
                    <a:cs typeface="Poppins Light" panose="00000400000000000000" pitchFamily="2" charset="0"/>
                  </a:rPr>
                  <a:t>GmBH</a:t>
                </a:r>
                <a:r>
                  <a:rPr lang="en-IN" sz="800" b="1" dirty="0">
                    <a:latin typeface="Poppins Light" panose="00000400000000000000" pitchFamily="2" charset="0"/>
                    <a:ea typeface="Times New Roman" panose="02020803070505020304" pitchFamily="18" charset="0"/>
                    <a:cs typeface="Poppins Light" panose="00000400000000000000" pitchFamily="2" charset="0"/>
                  </a:rPr>
                  <a:t>, Germany</a:t>
                </a:r>
                <a:endParaRPr lang="en-IN" sz="800" b="1" dirty="0">
                  <a:latin typeface="Poppins Light" panose="00000400000000000000" pitchFamily="2" charset="0"/>
                  <a:ea typeface="Calibri" panose="020F0702030404030204" pitchFamily="34" charset="0"/>
                  <a:cs typeface="Poppins Light" panose="00000400000000000000" pitchFamily="2" charset="0"/>
                </a:endParaRPr>
              </a:p>
            </p:txBody>
          </p:sp>
        </p:grpSp>
        <p:sp>
          <p:nvSpPr>
            <p:cNvPr id="13" name="Rectangles 12"/>
            <p:cNvSpPr/>
            <p:nvPr/>
          </p:nvSpPr>
          <p:spPr>
            <a:xfrm>
              <a:off x="4429790" y="4354633"/>
              <a:ext cx="2056657" cy="105156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Poppins Light" panose="00000400000000000000" pitchFamily="2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48214" y="1155344"/>
            <a:ext cx="6404129" cy="7397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1100" dirty="0">
                <a:latin typeface="Poppins Light" panose="00000400000000000000" pitchFamily="2" charset="0"/>
              </a:rPr>
              <a:t>JCBL остается на шаг впереди благодаря постоянным инвестициям в исследования и разработки, передовые технологии и стратегическое сотрудничество с лидерами мирового рынка, дизайнерскими домами и инжиниринговыми фирмами. Наша сила заключается в объединении разнообразных междисциплинарных команд, которые работают в режиме реального времени над решением сложных инженерных задач и предоставляют индивидуальные решения мирового класса.</a:t>
            </a:r>
            <a:endParaRPr lang="en-IN" sz="1100" dirty="0">
              <a:solidFill>
                <a:srgbClr val="FF0000"/>
              </a:solidFill>
              <a:latin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9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 txBox="1"/>
          <p:nvPr/>
        </p:nvSpPr>
        <p:spPr>
          <a:xfrm>
            <a:off x="549496" y="706380"/>
            <a:ext cx="3905788" cy="304800"/>
          </a:xfrm>
          <a:prstGeom prst="rect">
            <a:avLst/>
          </a:prstGeom>
        </p:spPr>
        <p:txBody>
          <a:bodyPr vert="horz" lIns="54851" tIns="7618" rIns="54851" bIns="2742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7618" algn="l">
              <a:spcBef>
                <a:spcPts val="60"/>
              </a:spcBef>
              <a:defRPr/>
            </a:pPr>
            <a:r>
              <a:rPr lang="en-IN" sz="1800" spc="48" dirty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rPr>
              <a:t>QUALITY CONTROL SYSTEM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35743" y="1218107"/>
            <a:ext cx="6271457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US" sz="1200" b="1" cap="all" dirty="0">
                <a:solidFill>
                  <a:srgbClr val="2B2B2A"/>
                </a:solidFill>
                <a:latin typeface="Poppins SemiBold" panose="020B0502040204020203" pitchFamily="2" charset="0"/>
                <a:cs typeface="Poppins SemiBold" panose="020B0502040204020203" pitchFamily="2" charset="0"/>
              </a:rPr>
              <a:t>Наша политика качества</a:t>
            </a:r>
            <a:endParaRPr lang="en-US" altLang="en-US" sz="1100" b="1" dirty="0">
              <a:solidFill>
                <a:srgbClr val="2B2B2A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eaLnBrk="1" hangingPunct="1" algn="l">
              <a:lnSpc>
                <a:spcPct val="100000"/>
              </a:lnSpc>
              <a:spcBef>
                <a:spcPts val="300"/>
              </a:spcBef>
            </a:pPr>
            <a:r>
              <a:rPr lang="en-US" altLang="en-US" sz="110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Мы всегда стремимся к полному удовлетворению наших клиентов, партнеров и общества в целом посредством постоянного улучшения системы управления качеством и коллективных усилий всех наших сотрудников.</a:t>
            </a:r>
            <a:endParaRPr lang="en-US" altLang="en-US" sz="1100" dirty="0">
              <a:solidFill>
                <a:srgbClr val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0" name="Picture 9" descr="logo-IAT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84" y="2396357"/>
            <a:ext cx="534359" cy="518605"/>
          </a:xfrm>
          <a:prstGeom prst="rect">
            <a:avLst/>
          </a:prstGeom>
        </p:spPr>
      </p:pic>
      <p:pic>
        <p:nvPicPr>
          <p:cNvPr id="11" name="Picture 10" descr="ISO_9001-2015.svg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749" y="2388266"/>
            <a:ext cx="598226" cy="530101"/>
          </a:xfrm>
          <a:prstGeom prst="rect">
            <a:avLst/>
          </a:prstGeom>
        </p:spPr>
      </p:pic>
      <p:pic>
        <p:nvPicPr>
          <p:cNvPr id="13" name="Picture 12" descr="cmmi-level-3-logo-4DCCE6E1E2-seeklogo.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67" y="2388692"/>
            <a:ext cx="588859" cy="467085"/>
          </a:xfrm>
          <a:prstGeom prst="rect">
            <a:avLst/>
          </a:prstGeom>
        </p:spPr>
      </p:pic>
      <p:pic>
        <p:nvPicPr>
          <p:cNvPr id="14" name="Picture 13" descr="ISO 27001"/>
          <p:cNvPicPr>
            <a:picLocks noChangeAspect="1"/>
          </p:cNvPicPr>
          <p:nvPr/>
        </p:nvPicPr>
        <p:blipFill>
          <a:blip r:embed="rId5"/>
          <a:srcRect l="24535" r="23743"/>
          <a:stretch>
            <a:fillRect/>
          </a:stretch>
        </p:blipFill>
        <p:spPr>
          <a:xfrm>
            <a:off x="4518996" y="2339728"/>
            <a:ext cx="572679" cy="592266"/>
          </a:xfrm>
          <a:prstGeom prst="rect">
            <a:avLst/>
          </a:prstGeom>
        </p:spPr>
      </p:pic>
      <p:pic>
        <p:nvPicPr>
          <p:cNvPr id="15" name="Picture 14" descr="iso-3834-2-2005-fusion-welding-certification-services-500x500"/>
          <p:cNvPicPr>
            <a:picLocks noChangeAspect="1"/>
          </p:cNvPicPr>
          <p:nvPr/>
        </p:nvPicPr>
        <p:blipFill>
          <a:blip r:embed="rId6">
            <a:lum bright="12000"/>
          </a:blip>
          <a:stretch>
            <a:fillRect/>
          </a:stretch>
        </p:blipFill>
        <p:spPr>
          <a:xfrm>
            <a:off x="5788256" y="2241797"/>
            <a:ext cx="824743" cy="783867"/>
          </a:xfrm>
          <a:prstGeom prst="rect">
            <a:avLst/>
          </a:prstGeom>
        </p:spPr>
      </p:pic>
      <p:pic>
        <p:nvPicPr>
          <p:cNvPr id="16" name="Picture 15" descr="ISO-3834-2-1"/>
          <p:cNvPicPr>
            <a:picLocks noChangeAspect="1"/>
          </p:cNvPicPr>
          <p:nvPr/>
        </p:nvPicPr>
        <p:blipFill>
          <a:blip r:embed="rId7"/>
          <a:srcRect l="20511" t="21789" r="20988" b="20689"/>
          <a:stretch>
            <a:fillRect/>
          </a:stretch>
        </p:blipFill>
        <p:spPr>
          <a:xfrm>
            <a:off x="743995" y="3723419"/>
            <a:ext cx="481987" cy="468362"/>
          </a:xfrm>
          <a:prstGeom prst="rect">
            <a:avLst/>
          </a:prstGeom>
        </p:spPr>
      </p:pic>
      <p:pic>
        <p:nvPicPr>
          <p:cNvPr id="17" name="Picture 16" descr="6-as-9100-certification-logo"/>
          <p:cNvPicPr>
            <a:picLocks noChangeAspect="1"/>
          </p:cNvPicPr>
          <p:nvPr/>
        </p:nvPicPr>
        <p:blipFill>
          <a:blip r:embed="rId8"/>
          <a:srcRect t="15656"/>
          <a:stretch>
            <a:fillRect/>
          </a:stretch>
        </p:blipFill>
        <p:spPr>
          <a:xfrm>
            <a:off x="1874876" y="3722567"/>
            <a:ext cx="608019" cy="496890"/>
          </a:xfrm>
          <a:prstGeom prst="rect">
            <a:avLst/>
          </a:prstGeom>
        </p:spPr>
      </p:pic>
      <p:pic>
        <p:nvPicPr>
          <p:cNvPr id="18" name="Picture 17" descr="dgqa_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5936" y="3674028"/>
            <a:ext cx="581194" cy="573105"/>
          </a:xfrm>
          <a:prstGeom prst="rect">
            <a:avLst/>
          </a:prstGeom>
        </p:spPr>
      </p:pic>
      <p:pic>
        <p:nvPicPr>
          <p:cNvPr id="19" name="Picture 18" descr="iris-certification-international-railway-industry-standard-certification-iso-ts-22163-2017-iris--500x5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703" y="5311754"/>
            <a:ext cx="436854" cy="337647"/>
          </a:xfrm>
          <a:prstGeom prst="rect">
            <a:avLst/>
          </a:prstGeom>
        </p:spPr>
      </p:pic>
      <p:pic>
        <p:nvPicPr>
          <p:cNvPr id="20" name="Picture 19" descr="Image-Mobile-PES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6385" y="5221488"/>
            <a:ext cx="589285" cy="517328"/>
          </a:xfrm>
          <a:prstGeom prst="rect">
            <a:avLst/>
          </a:prstGeom>
        </p:spPr>
      </p:pic>
      <p:pic>
        <p:nvPicPr>
          <p:cNvPr id="21" name="Picture 20" descr="ISO_9001_2018_900px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7019" y="5204884"/>
            <a:ext cx="563313" cy="595671"/>
          </a:xfrm>
          <a:prstGeom prst="rect">
            <a:avLst/>
          </a:prstGeom>
        </p:spPr>
      </p:pic>
      <p:sp>
        <p:nvSpPr>
          <p:cNvPr id="22" name="TextBox 3"/>
          <p:cNvSpPr txBox="1"/>
          <p:nvPr/>
        </p:nvSpPr>
        <p:spPr>
          <a:xfrm>
            <a:off x="685237" y="2977125"/>
            <a:ext cx="5854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IATF 16949</a:t>
            </a:r>
          </a:p>
        </p:txBody>
      </p:sp>
      <p:sp>
        <p:nvSpPr>
          <p:cNvPr id="23" name="TextBox 3"/>
          <p:cNvSpPr txBox="1"/>
          <p:nvPr/>
        </p:nvSpPr>
        <p:spPr>
          <a:xfrm>
            <a:off x="1807177" y="2977125"/>
            <a:ext cx="7289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ISO 9001꞉2015 г.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9" t="31429" r="8673" b="27891"/>
          <a:stretch>
            <a:fillRect/>
          </a:stretch>
        </p:blipFill>
        <p:spPr bwMode="auto">
          <a:xfrm>
            <a:off x="4795812" y="3544219"/>
            <a:ext cx="1780560" cy="248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3"/>
          <p:cNvSpPr txBox="1"/>
          <p:nvPr/>
        </p:nvSpPr>
        <p:spPr>
          <a:xfrm>
            <a:off x="3254843" y="2977125"/>
            <a:ext cx="6689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CMMI уровень 3</a:t>
            </a:r>
          </a:p>
        </p:txBody>
      </p:sp>
      <p:sp>
        <p:nvSpPr>
          <p:cNvPr id="25" name="TextBox 3"/>
          <p:cNvSpPr txBox="1"/>
          <p:nvPr/>
        </p:nvSpPr>
        <p:spPr>
          <a:xfrm>
            <a:off x="4320153" y="2977125"/>
            <a:ext cx="9707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ИСО/МЭК 27001, 2013 г.</a:t>
            </a:r>
          </a:p>
        </p:txBody>
      </p:sp>
      <p:sp>
        <p:nvSpPr>
          <p:cNvPr id="26" name="TextBox 3"/>
          <p:cNvSpPr txBox="1"/>
          <p:nvPr/>
        </p:nvSpPr>
        <p:spPr>
          <a:xfrm>
            <a:off x="5703526" y="2977125"/>
            <a:ext cx="9942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EN ISO 3834-2꞉2005 г.</a:t>
            </a:r>
          </a:p>
        </p:txBody>
      </p:sp>
      <p:sp>
        <p:nvSpPr>
          <p:cNvPr id="27" name="TextBox 3"/>
          <p:cNvSpPr txBox="1"/>
          <p:nvPr/>
        </p:nvSpPr>
        <p:spPr>
          <a:xfrm>
            <a:off x="685237" y="4293116"/>
            <a:ext cx="5999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EN 15085-2</a:t>
            </a:r>
          </a:p>
        </p:txBody>
      </p:sp>
      <p:sp>
        <p:nvSpPr>
          <p:cNvPr id="28" name="TextBox 3"/>
          <p:cNvSpPr txBox="1"/>
          <p:nvPr/>
        </p:nvSpPr>
        <p:spPr>
          <a:xfrm>
            <a:off x="591991" y="5812050"/>
            <a:ext cx="7953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ИРИС 22163‐2017</a:t>
            </a:r>
          </a:p>
        </p:txBody>
      </p:sp>
      <p:sp>
        <p:nvSpPr>
          <p:cNvPr id="29" name="TextBox 3"/>
          <p:cNvSpPr txBox="1"/>
          <p:nvPr/>
        </p:nvSpPr>
        <p:spPr>
          <a:xfrm>
            <a:off x="1950241" y="4293116"/>
            <a:ext cx="457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AS 9100</a:t>
            </a:r>
          </a:p>
        </p:txBody>
      </p:sp>
      <p:sp>
        <p:nvSpPr>
          <p:cNvPr id="30" name="TextBox 3"/>
          <p:cNvSpPr txBox="1"/>
          <p:nvPr/>
        </p:nvSpPr>
        <p:spPr>
          <a:xfrm>
            <a:off x="2987024" y="4293118"/>
            <a:ext cx="1219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Зарегистрировано с</a:t>
            </a:r>
          </a:p>
          <a:p>
            <a:pPr algn="l"/>
            <a:r>
              <a:rPr lang="en-IN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Министерство обороны – DGQA</a:t>
            </a:r>
          </a:p>
        </p:txBody>
      </p:sp>
      <p:sp>
        <p:nvSpPr>
          <p:cNvPr id="31" name="TextBox 3"/>
          <p:cNvSpPr txBox="1"/>
          <p:nvPr/>
        </p:nvSpPr>
        <p:spPr>
          <a:xfrm>
            <a:off x="2923156" y="5812051"/>
            <a:ext cx="1390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Сертифицированный LRQA - международный</a:t>
            </a:r>
          </a:p>
          <a:p>
            <a:pPr algn="l"/>
            <a:r>
              <a:rPr lang="en-IN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Конвенция о безопасных контейнерах</a:t>
            </a:r>
          </a:p>
        </p:txBody>
      </p:sp>
      <p:sp>
        <p:nvSpPr>
          <p:cNvPr id="32" name="TextBox 3"/>
          <p:cNvSpPr txBox="1"/>
          <p:nvPr/>
        </p:nvSpPr>
        <p:spPr>
          <a:xfrm>
            <a:off x="1838259" y="5812050"/>
            <a:ext cx="7255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00" dirty="0">
                <a:latin typeface="Poppins Light" panose="00000400000000000000" pitchFamily="2" charset="0"/>
                <a:cs typeface="Poppins Light" panose="00000400000000000000" pitchFamily="2" charset="0"/>
                <a:sym typeface="+mn-ea"/>
              </a:rPr>
              <a:t>Сертифицированный PESO</a:t>
            </a:r>
          </a:p>
        </p:txBody>
      </p:sp>
    </p:spTree>
    <p:extLst>
      <p:ext uri="{BB962C8B-B14F-4D97-AF65-F5344CB8AC3E}">
        <p14:creationId xmlns:p14="http://schemas.microsoft.com/office/powerpoint/2010/main" val="329682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SL FIN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740" y="4575832"/>
            <a:ext cx="2267158" cy="7110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4E33F9-C2C6-4C77-96C3-0477007030F4}"/>
              </a:ext>
            </a:extLst>
          </p:cNvPr>
          <p:cNvSpPr/>
          <p:nvPr/>
        </p:nvSpPr>
        <p:spPr>
          <a:xfrm>
            <a:off x="0" y="0"/>
            <a:ext cx="7315201" cy="7315200"/>
          </a:xfrm>
          <a:prstGeom prst="rect">
            <a:avLst/>
          </a:prstGeom>
          <a:solidFill>
            <a:srgbClr val="435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9D578-107F-4065-8783-1EA8709E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52439" y="796892"/>
            <a:ext cx="2410321" cy="757791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5C2A73B8-66D5-4D97-B508-863B96E465AE}"/>
              </a:ext>
            </a:extLst>
          </p:cNvPr>
          <p:cNvSpPr txBox="1"/>
          <p:nvPr/>
        </p:nvSpPr>
        <p:spPr>
          <a:xfrm>
            <a:off x="1422400" y="3559698"/>
            <a:ext cx="4688114" cy="142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600" spc="39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Стремясь к</a:t>
            </a:r>
            <a:br>
              <a:rPr lang="en-US" sz="3600" spc="48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</a:br>
            <a:r>
              <a:rPr lang="en-IN" sz="3600" b="1" spc="36" dirty="0">
                <a:solidFill>
                  <a:schemeClr val="bg1"/>
                </a:solidFill>
                <a:latin typeface="+mj-lt"/>
                <a:cs typeface="Poppins Light" panose="00000400000000000000" pitchFamily="2" charset="0"/>
                <a:sym typeface="+mn-ea"/>
              </a:rPr>
              <a:t>более безопасное будущее</a:t>
            </a:r>
            <a:endParaRPr lang="en-IN" sz="3600" b="1" dirty="0">
              <a:solidFill>
                <a:schemeClr val="bg1"/>
              </a:solidFill>
              <a:latin typeface="+mj-lt"/>
              <a:cs typeface="Poppins Light" panose="000004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6F37B-B765-48D4-803E-5EB88983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384" y="6842016"/>
            <a:ext cx="1474702" cy="1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8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 txBox="1"/>
          <p:nvPr/>
        </p:nvSpPr>
        <p:spPr>
          <a:xfrm>
            <a:off x="582888" y="688744"/>
            <a:ext cx="3905788" cy="304800"/>
          </a:xfrm>
          <a:prstGeom prst="rect">
            <a:avLst/>
          </a:prstGeom>
        </p:spPr>
        <p:txBody>
          <a:bodyPr vert="horz" lIns="54851" tIns="7618" rIns="54851" bIns="2742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7618" algn="l">
              <a:spcBef>
                <a:spcPts val="60"/>
              </a:spcBef>
              <a:defRPr/>
            </a:pPr>
            <a:r>
              <a:rPr lang="en-IN" sz="1800" spc="48" dirty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rPr>
              <a:t>COMPANY BRIEF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1395" y="1546167"/>
            <a:ext cx="5918663" cy="29173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spcBef>
                <a:spcPts val="1200"/>
              </a:spcBef>
            </a:pPr>
            <a:r>
              <a:rPr lang="en-US" alt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Уже более 35 лет группа JCBL пользуется доверием в отрасли, предоставляя передовые оборонные решения для различных приложений.</a:t>
            </a:r>
          </a:p>
          <a:p>
            <a:pPr algn="l">
              <a:lnSpc>
                <a:spcPct val="130000"/>
              </a:lnSpc>
              <a:spcBef>
                <a:spcPts val="1200"/>
              </a:spcBef>
            </a:pPr>
            <a:r>
              <a:rPr lang="en-US" alt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Руководствуясь нашей миссией по проектированию, производству, обслуживанию и модернизации стратегических и тактических</a:t>
            </a:r>
            <a:r>
              <a:rPr lang="en-US" altLang="en-US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защита</a:t>
            </a:r>
            <a:r>
              <a:rPr lang="en-US" alt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оборудование,</a:t>
            </a:r>
            <a:r>
              <a:rPr lang="en-US" altLang="en-US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бронированный</a:t>
            </a:r>
            <a:r>
              <a:rPr lang="en-US" alt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транспортных средств и аэрокосмических технологий, мы основали компанию Airbornics Defense &amp; Space Private Limited. Сегодня ADSL является ведущей силой в оборонной и аэрокосмической сферах, специализирующейся на проектировании, производстве, обслуживании и модернизации аэрокосмических систем, стратегических оборонных платформ и бронетехники. ADSL соответствует самым высоким отраслевым стандартам и сертифицирован по стандартам ISO 9001:2015, IATF 16949:2016, ISO/IEC 27001:2013, CMMI Level 3 и AS 9100D для системы управления качеством в аэрокосмической отрасли, обеспечивая превосходство во всех областях. Наша миссия — предоставлять решения нового поколения, которые повышают точность, устойчивость и оперативное превосходство Вооружённых Сил.</a:t>
            </a:r>
          </a:p>
          <a:p>
            <a:pPr algn="l">
              <a:lnSpc>
                <a:spcPct val="130000"/>
              </a:lnSpc>
              <a:spcBef>
                <a:spcPts val="1200"/>
              </a:spcBef>
            </a:pPr>
            <a:r>
              <a:rPr lang="en-US" alt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В ADSL мы не просто производим</a:t>
            </a:r>
            <a:r>
              <a:rPr lang="en-US" altLang="en-US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защита</a:t>
            </a:r>
            <a:r>
              <a:rPr lang="en-US" altLang="en-US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и аэрокосмические решения — мы проектируем будущее безопасности и аэрокосмической отрасли.</a:t>
            </a:r>
          </a:p>
        </p:txBody>
      </p:sp>
    </p:spTree>
    <p:extLst>
      <p:ext uri="{BB962C8B-B14F-4D97-AF65-F5344CB8AC3E}">
        <p14:creationId xmlns:p14="http://schemas.microsoft.com/office/powerpoint/2010/main" val="328715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s://www.army-technology.com/wp-content/uploads/sites/3/2017/09/1l-image-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3" b="11054"/>
          <a:stretch>
            <a:fillRect/>
          </a:stretch>
        </p:blipFill>
        <p:spPr bwMode="auto">
          <a:xfrm>
            <a:off x="828590" y="1388082"/>
            <a:ext cx="1759621" cy="13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rcRect l="1846" t="5577" r="53063" b="8289"/>
          <a:stretch>
            <a:fillRect/>
          </a:stretch>
        </p:blipFill>
        <p:spPr>
          <a:xfrm>
            <a:off x="828573" y="4262023"/>
            <a:ext cx="1698496" cy="1252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object 6"/>
          <p:cNvSpPr txBox="1"/>
          <p:nvPr/>
        </p:nvSpPr>
        <p:spPr>
          <a:xfrm>
            <a:off x="828574" y="5575967"/>
            <a:ext cx="2313145" cy="888958"/>
          </a:xfrm>
          <a:prstGeom prst="rect">
            <a:avLst/>
          </a:prstGeom>
        </p:spPr>
        <p:txBody>
          <a:bodyPr wrap="square" lIns="0" tIns="10157" rIns="0" bIns="0">
            <a:spAutoFit/>
          </a:bodyPr>
          <a:lstStyle/>
          <a:p>
            <a:pPr marL="10285" algn="l">
              <a:spcBef>
                <a:spcPts val="81"/>
              </a:spcBef>
              <a:defRPr/>
            </a:pPr>
            <a:r>
              <a:rPr sz="960" b="1" kern="0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Аэрокосмическая промышленность</a:t>
            </a:r>
            <a:endParaRPr lang="en-US" sz="960" b="1" kern="0" spc="-8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93129" indent="-182843" algn="l">
              <a:spcBef>
                <a:spcPts val="315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Груз</a:t>
            </a:r>
            <a:r>
              <a:rPr lang="en-US" sz="1000" kern="0" spc="22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000" kern="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Добыча</a:t>
            </a:r>
            <a:r>
              <a:rPr lang="en-US" sz="1000" kern="0" spc="224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000" kern="0" spc="-8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Система</a:t>
            </a:r>
            <a:endParaRPr lang="en-US" sz="1000" kern="0" dirty="0">
              <a:solidFill>
                <a:sysClr val="windowText" lastClr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93129" indent="-182843" algn="l">
              <a:spcBef>
                <a:spcPts val="240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Земля</a:t>
            </a:r>
            <a:r>
              <a:rPr lang="en-US" sz="1000" kern="0" spc="88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000" kern="0" spc="36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Поддерживать</a:t>
            </a:r>
            <a:r>
              <a:rPr lang="en-US" sz="1000" kern="0" spc="91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000" kern="0" spc="-8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Транспортное средство</a:t>
            </a:r>
            <a:endParaRPr lang="en-US" sz="1000" kern="0" dirty="0">
              <a:solidFill>
                <a:sysClr val="windowText" lastClr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93129" indent="-182843" algn="l">
              <a:spcBef>
                <a:spcPts val="237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spc="-8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Аэроструктура</a:t>
            </a:r>
            <a:endParaRPr lang="en-US" sz="1000" kern="0" dirty="0">
              <a:solidFill>
                <a:sysClr val="windowText" lastClr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93129" indent="-182843" algn="l">
              <a:spcBef>
                <a:spcPts val="237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Аэрокосмическая промышленность</a:t>
            </a:r>
            <a:r>
              <a:rPr lang="en-US" sz="1000" kern="0" spc="40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Системы/</a:t>
            </a:r>
            <a:r>
              <a:rPr lang="en-US" sz="1000" kern="0" spc="-8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Подсистемы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rcRect l="1049" t="4414" r="51922" b="4542"/>
          <a:stretch>
            <a:fillRect/>
          </a:stretch>
        </p:blipFill>
        <p:spPr>
          <a:xfrm>
            <a:off x="4197510" y="1347794"/>
            <a:ext cx="1759621" cy="1412186"/>
          </a:xfrm>
          <a:prstGeom prst="rect">
            <a:avLst/>
          </a:prstGeom>
        </p:spPr>
      </p:pic>
      <p:sp>
        <p:nvSpPr>
          <p:cNvPr id="37" name="object 12"/>
          <p:cNvSpPr txBox="1"/>
          <p:nvPr/>
        </p:nvSpPr>
        <p:spPr>
          <a:xfrm>
            <a:off x="4173481" y="2821155"/>
            <a:ext cx="2742708" cy="1222383"/>
          </a:xfrm>
          <a:prstGeom prst="rect">
            <a:avLst/>
          </a:prstGeom>
        </p:spPr>
        <p:txBody>
          <a:bodyPr wrap="square" lIns="0" tIns="10157" rIns="0" bIns="0">
            <a:spAutoFit/>
          </a:bodyPr>
          <a:lstStyle/>
          <a:p>
            <a:pPr marL="10285" algn="l">
              <a:spcBef>
                <a:spcPts val="81"/>
              </a:spcBef>
              <a:defRPr/>
            </a:pPr>
            <a:r>
              <a:rPr sz="960" b="1" kern="0" dirty="0">
                <a:latin typeface="Poppins Light" panose="00000400000000000000" pitchFamily="2" charset="0"/>
                <a:cs typeface="Poppins Light" panose="00000400000000000000" pitchFamily="2" charset="0"/>
              </a:rPr>
              <a:t>Бой</a:t>
            </a:r>
            <a:r>
              <a:rPr sz="960" b="1" kern="0" spc="128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960" b="1" kern="0" dirty="0">
                <a:latin typeface="Poppins Light" panose="00000400000000000000" pitchFamily="2" charset="0"/>
                <a:cs typeface="Poppins Light" panose="00000400000000000000" pitchFamily="2" charset="0"/>
              </a:rPr>
              <a:t>Система</a:t>
            </a:r>
          </a:p>
          <a:p>
            <a:pPr marL="193129" indent="-182843" algn="l">
              <a:spcBef>
                <a:spcPts val="315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spc="-16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RCWS</a:t>
            </a:r>
            <a:endParaRPr lang="en-US" sz="1000" kern="0" dirty="0">
              <a:solidFill>
                <a:sysClr val="windowText" lastClr="0000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93129" indent="-182843" algn="l">
              <a:spcBef>
                <a:spcPts val="240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spc="-8" dirty="0">
                <a:solidFill>
                  <a:srgbClr val="2B2B2A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Турель</a:t>
            </a:r>
          </a:p>
          <a:p>
            <a:pPr marL="193129" indent="-182843" algn="l">
              <a:spcBef>
                <a:spcPts val="240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Система активной защиты</a:t>
            </a:r>
          </a:p>
          <a:p>
            <a:pPr marL="193129" indent="-182843" algn="l">
              <a:spcBef>
                <a:spcPts val="240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Система защиты от дронов</a:t>
            </a:r>
          </a:p>
          <a:p>
            <a:pPr marL="193129" indent="-182843" algn="l">
              <a:spcBef>
                <a:spcPts val="240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Пограничный надзор и охрана периметра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rcRect l="1500" t="4906" r="53312" b="2935"/>
          <a:stretch>
            <a:fillRect/>
          </a:stretch>
        </p:blipFill>
        <p:spPr>
          <a:xfrm>
            <a:off x="4197304" y="4163520"/>
            <a:ext cx="1698495" cy="13508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1" name="object 8"/>
          <p:cNvSpPr txBox="1"/>
          <p:nvPr/>
        </p:nvSpPr>
        <p:spPr>
          <a:xfrm>
            <a:off x="4173480" y="5575967"/>
            <a:ext cx="2313145" cy="876134"/>
          </a:xfrm>
          <a:prstGeom prst="rect">
            <a:avLst/>
          </a:prstGeom>
        </p:spPr>
        <p:txBody>
          <a:bodyPr wrap="square" lIns="0" tIns="10157" rIns="0" bIns="0">
            <a:spAutoFit/>
          </a:bodyPr>
          <a:lstStyle/>
          <a:p>
            <a:pPr marL="10285" algn="l">
              <a:spcBef>
                <a:spcPts val="81"/>
              </a:spcBef>
              <a:defRPr/>
            </a:pPr>
            <a:r>
              <a:rPr lang="en-IN" sz="960" b="1" kern="0" dirty="0">
                <a:latin typeface="Poppins Light" panose="00000400000000000000" pitchFamily="2" charset="0"/>
                <a:cs typeface="Poppins Light" panose="00000400000000000000" pitchFamily="2" charset="0"/>
              </a:rPr>
              <a:t>Земельная система</a:t>
            </a:r>
          </a:p>
          <a:p>
            <a:pPr marL="193129" indent="-182843" algn="l">
              <a:spcBef>
                <a:spcPts val="237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dirty="0">
                <a:latin typeface="Poppins Light" panose="00000400000000000000" pitchFamily="2" charset="0"/>
                <a:cs typeface="Poppins Light" panose="00000400000000000000" pitchFamily="2" charset="0"/>
              </a:rPr>
              <a:t>Корпуса</a:t>
            </a:r>
            <a:r>
              <a:rPr lang="en-US" sz="1000" kern="0" spc="4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000" kern="0" spc="96" dirty="0">
                <a:latin typeface="Poppins Light" panose="00000400000000000000" pitchFamily="2" charset="0"/>
                <a:cs typeface="Poppins Light" panose="00000400000000000000" pitchFamily="2" charset="0"/>
              </a:rPr>
              <a:t>&amp;</a:t>
            </a:r>
            <a:r>
              <a:rPr lang="en-US" sz="1000" kern="0" spc="4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000" kern="0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Каюта</a:t>
            </a:r>
          </a:p>
          <a:p>
            <a:pPr marL="193129" indent="-182843" algn="l">
              <a:spcBef>
                <a:spcPts val="237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dirty="0">
                <a:latin typeface="Poppins Light" panose="00000400000000000000" pitchFamily="2" charset="0"/>
                <a:cs typeface="Poppins Light" panose="00000400000000000000" pitchFamily="2" charset="0"/>
              </a:rPr>
              <a:t>Прицепы и укрытия</a:t>
            </a:r>
          </a:p>
          <a:p>
            <a:pPr marL="193129" indent="-182843" algn="l">
              <a:spcBef>
                <a:spcPts val="237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dirty="0">
                <a:latin typeface="Poppins Light" panose="00000400000000000000" pitchFamily="2" charset="0"/>
                <a:cs typeface="Poppins Light" panose="00000400000000000000" pitchFamily="2" charset="0"/>
              </a:rPr>
              <a:t>Особенный</a:t>
            </a:r>
            <a:r>
              <a:rPr lang="en-US" sz="1000" kern="0" spc="144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000" kern="0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Трейлеры</a:t>
            </a:r>
          </a:p>
          <a:p>
            <a:pPr marL="193129" indent="-182843" algn="l">
              <a:spcBef>
                <a:spcPts val="237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spc="-8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Бронированный</a:t>
            </a:r>
            <a:r>
              <a:rPr lang="en-US" sz="1000" kern="0" spc="-8" dirty="0">
                <a:latin typeface="Poppins Light" panose="00000400000000000000" pitchFamily="2" charset="0"/>
                <a:cs typeface="Poppins Light" panose="00000400000000000000" pitchFamily="2" charset="0"/>
              </a:rPr>
              <a:t>Транспортное средство</a:t>
            </a:r>
            <a:endParaRPr lang="en-IN" sz="960" b="1" kern="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6" name="object 10"/>
          <p:cNvSpPr txBox="1"/>
          <p:nvPr/>
        </p:nvSpPr>
        <p:spPr>
          <a:xfrm>
            <a:off x="828572" y="2821155"/>
            <a:ext cx="2742707" cy="1235207"/>
          </a:xfrm>
          <a:prstGeom prst="rect">
            <a:avLst/>
          </a:prstGeom>
        </p:spPr>
        <p:txBody>
          <a:bodyPr wrap="square" lIns="0" tIns="10157" rIns="0" bIns="0">
            <a:spAutoFit/>
          </a:bodyPr>
          <a:lstStyle/>
          <a:p>
            <a:pPr marL="10285" algn="l">
              <a:spcBef>
                <a:spcPts val="81"/>
              </a:spcBef>
              <a:defRPr/>
            </a:pPr>
            <a:r>
              <a:rPr lang="en-US" sz="960" b="1" kern="0" dirty="0">
                <a:latin typeface="Poppins Light" panose="00000400000000000000" pitchFamily="2" charset="0"/>
                <a:cs typeface="Poppins Light" panose="00000400000000000000" pitchFamily="2" charset="0"/>
              </a:rPr>
              <a:t>Техническое обслуживание Ремонт и капитальный ремонт</a:t>
            </a:r>
          </a:p>
          <a:p>
            <a:pPr marL="10285" algn="l">
              <a:spcBef>
                <a:spcPts val="237"/>
              </a:spcBef>
              <a:tabLst>
                <a:tab pos="192367" algn="l"/>
                <a:tab pos="192748" algn="l"/>
              </a:tabLst>
              <a:defRPr/>
            </a:pPr>
            <a:r>
              <a:rPr lang="en-IN" sz="1000" kern="0" spc="4" dirty="0">
                <a:latin typeface="Poppins Light" panose="00000400000000000000" pitchFamily="2" charset="0"/>
                <a:cs typeface="Microsoft Sans Serif" panose="020B0604020202020204"/>
              </a:rPr>
              <a:t>Модернизация и</a:t>
            </a:r>
            <a:r>
              <a:rPr lang="en-IN" sz="1000" kern="0" spc="-8" dirty="0">
                <a:latin typeface="Poppins Light" panose="00000400000000000000" pitchFamily="2" charset="0"/>
                <a:cs typeface="Microsoft Sans Serif" panose="020B0604020202020204"/>
              </a:rPr>
              <a:t>Локализация АРВ:</a:t>
            </a:r>
            <a:endParaRPr lang="en-IN" sz="1000" kern="0" spc="64" dirty="0">
              <a:latin typeface="Poppins Light" panose="00000400000000000000" pitchFamily="2" charset="0"/>
              <a:cs typeface="Microsoft Sans Serif" panose="020B0604020202020204"/>
            </a:endParaRPr>
          </a:p>
          <a:p>
            <a:pPr marL="193129" indent="-182843" algn="l">
              <a:spcBef>
                <a:spcPts val="237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IN" sz="1000" kern="0" spc="64" dirty="0">
                <a:latin typeface="Poppins Light" panose="00000400000000000000" pitchFamily="2" charset="0"/>
                <a:cs typeface="Microsoft Sans Serif" panose="020B0604020202020204"/>
              </a:rPr>
              <a:t>T72</a:t>
            </a:r>
            <a:r>
              <a:rPr lang="en-US" altLang="en-IN" sz="1000" kern="0" spc="64" dirty="0">
                <a:latin typeface="Poppins Light" panose="00000400000000000000" pitchFamily="2" charset="0"/>
                <a:cs typeface="Microsoft Sans Serif" panose="020B0604020202020204"/>
              </a:rPr>
              <a:t>	</a:t>
            </a:r>
            <a:endParaRPr lang="en-IN" sz="1000" kern="0" spc="64" dirty="0">
              <a:latin typeface="Poppins Light" panose="00000400000000000000" pitchFamily="2" charset="0"/>
              <a:cs typeface="Microsoft Sans Serif" panose="020B0604020202020204"/>
            </a:endParaRPr>
          </a:p>
          <a:p>
            <a:pPr marL="193129" indent="-182843" algn="l">
              <a:spcBef>
                <a:spcPts val="237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IN" sz="1000" kern="0" spc="64" dirty="0">
                <a:latin typeface="Poppins Light" panose="00000400000000000000" pitchFamily="2" charset="0"/>
                <a:cs typeface="Microsoft Sans Serif" panose="020B0604020202020204"/>
              </a:rPr>
              <a:t>T90</a:t>
            </a:r>
          </a:p>
          <a:p>
            <a:pPr marL="193129" indent="-182843" algn="l">
              <a:spcBef>
                <a:spcPts val="237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IN" sz="1000" kern="0" spc="64" dirty="0">
                <a:latin typeface="Poppins Light" panose="00000400000000000000" pitchFamily="2" charset="0"/>
                <a:cs typeface="Microsoft Sans Serif" panose="020B0604020202020204"/>
              </a:rPr>
              <a:t>WZT3</a:t>
            </a:r>
          </a:p>
          <a:p>
            <a:pPr marL="193129" indent="-182843" algn="l">
              <a:spcBef>
                <a:spcPts val="237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spc="64" dirty="0">
                <a:latin typeface="Poppins Light" panose="00000400000000000000" pitchFamily="2" charset="0"/>
                <a:cs typeface="Microsoft Sans Serif" panose="020B0604020202020204"/>
              </a:rPr>
              <a:t>T55</a:t>
            </a:r>
          </a:p>
          <a:p>
            <a:pPr marL="193129" indent="-182843" algn="l">
              <a:spcBef>
                <a:spcPts val="237"/>
              </a:spcBef>
              <a:buFont typeface="Arial" panose="020B0704020202020204"/>
              <a:buChar char="•"/>
              <a:tabLst>
                <a:tab pos="192367" algn="l"/>
                <a:tab pos="192748" algn="l"/>
              </a:tabLst>
              <a:defRPr/>
            </a:pPr>
            <a:r>
              <a:rPr lang="en-US" sz="1000" kern="0" spc="64" dirty="0">
                <a:latin typeface="Poppins Light" panose="00000400000000000000" pitchFamily="2" charset="0"/>
                <a:cs typeface="Microsoft Sans Serif" panose="020B0604020202020204"/>
              </a:rPr>
              <a:t>BMP</a:t>
            </a:r>
          </a:p>
        </p:txBody>
      </p:sp>
      <p:sp>
        <p:nvSpPr>
          <p:cNvPr id="16" name="object 3"/>
          <p:cNvSpPr txBox="1"/>
          <p:nvPr/>
        </p:nvSpPr>
        <p:spPr>
          <a:xfrm>
            <a:off x="564099" y="696536"/>
            <a:ext cx="3695987" cy="304729"/>
          </a:xfrm>
          <a:prstGeom prst="rect">
            <a:avLst/>
          </a:prstGeom>
        </p:spPr>
        <p:txBody>
          <a:bodyPr vert="horz" lIns="54851" tIns="7618" rIns="54851" bIns="27425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NowText-Regular"/>
                <a:ea typeface="+mj-ea"/>
                <a:cs typeface="+mj-cs"/>
              </a:defRPr>
            </a:lvl1pPr>
          </a:lstStyle>
          <a:p>
            <a:pPr marL="7618" algn="l">
              <a:spcBef>
                <a:spcPts val="60"/>
              </a:spcBef>
              <a:defRPr/>
            </a:pPr>
            <a:r>
              <a:rPr lang="en-US" sz="1800" spc="48" dirty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rPr>
              <a:t>NEXT GEN SOLUTIONS</a:t>
            </a:r>
          </a:p>
        </p:txBody>
      </p:sp>
    </p:spTree>
    <p:extLst>
      <p:ext uri="{BB962C8B-B14F-4D97-AF65-F5344CB8AC3E}">
        <p14:creationId xmlns:p14="http://schemas.microsoft.com/office/powerpoint/2010/main" val="1582772254"/>
      </p:ext>
    </p:extLst>
  </p:cSld>
  <p:clrMapOvr>
    <a:masterClrMapping/>
  </p:clrMapOvr>
</p:sld>
</file>

<file path=ppt/theme/theme1.xml><?xml version="1.0" encoding="utf-8"?>
<a:theme xmlns:a="http://schemas.openxmlformats.org/drawingml/2006/main" name="ADSL Final PPT Templet V4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 vert="horz" lIns="54844" tIns="27422" rIns="54844" bIns="27422" rtlCol="0" anchor="b">
        <a:noAutofit/>
      </a:bodyPr>
      <a:lstStyle>
        <a:defPPr algn="ctr">
          <a:defRPr sz="1800" cap="none" dirty="0" smtClean="0">
            <a:latin typeface="Arial Bold" panose="020B0704020202020204" charset="0"/>
            <a:cs typeface="Arial Bold" panose="020B070402020202020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71af3243-3dd4-4a8d-8c0d-dd76da1f02a5"/>
    <ds:schemaRef ds:uri="16c05727-aa75-4e4a-9b5f-8a80a1165891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4468</TotalTime>
  <Words>3197</Words>
  <Application>Microsoft Office PowerPoint</Application>
  <PresentationFormat>Custom</PresentationFormat>
  <Paragraphs>380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poppins</vt:lpstr>
      <vt:lpstr>Poppins Light</vt:lpstr>
      <vt:lpstr>Poppins Medium</vt:lpstr>
      <vt:lpstr>Poppins SemiBold</vt:lpstr>
      <vt:lpstr>Wingdings 2</vt:lpstr>
      <vt:lpstr>ADSL Final PPT Templet V4</vt:lpstr>
      <vt:lpstr>PowerPoint Presentation</vt:lpstr>
      <vt:lpstr>JCBL GROUP</vt:lpstr>
      <vt:lpstr>PowerPoint Presentation</vt:lpstr>
      <vt:lpstr>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Overhaul, Modernization and Spare Parts of Military Vehicles</vt:lpstr>
      <vt:lpstr>Overhauls and Maintenance of ICV/IFV BMP-II/IIK</vt:lpstr>
      <vt:lpstr>Armoured Recovery Vehicle VT 72 &amp; WZT-3</vt:lpstr>
      <vt:lpstr>50 Ton Hydraulic Trailer: Advance Tank Transporter</vt:lpstr>
      <vt:lpstr>50 Ton  Mechanical Trailer: Heavy Duty Tank Transporter</vt:lpstr>
      <vt:lpstr>70 Ton Trailer</vt:lpstr>
      <vt:lpstr>Special Trailers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Platform &amp; Parachute System For Aerial Drop for C130 Cargo Aircraft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Jagjit</dc:creator>
  <cp:lastModifiedBy>Sudhanshu Sharma (Supply Chain- Delhi NCR)</cp:lastModifiedBy>
  <cp:revision>194</cp:revision>
  <dcterms:created xsi:type="dcterms:W3CDTF">2023-08-31T05:28:35Z</dcterms:created>
  <dcterms:modified xsi:type="dcterms:W3CDTF">2025-10-24T19:01:16Z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